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9"/>
  </p:notesMasterIdLst>
  <p:sldIdLst>
    <p:sldId id="256" r:id="rId2"/>
    <p:sldId id="260" r:id="rId3"/>
    <p:sldId id="259" r:id="rId4"/>
    <p:sldId id="258" r:id="rId5"/>
    <p:sldId id="278" r:id="rId6"/>
    <p:sldId id="288" r:id="rId7"/>
    <p:sldId id="267" r:id="rId8"/>
    <p:sldId id="289" r:id="rId9"/>
    <p:sldId id="290" r:id="rId10"/>
    <p:sldId id="286" r:id="rId11"/>
    <p:sldId id="291" r:id="rId12"/>
    <p:sldId id="292" r:id="rId13"/>
    <p:sldId id="303" r:id="rId14"/>
    <p:sldId id="304" r:id="rId15"/>
    <p:sldId id="293" r:id="rId16"/>
    <p:sldId id="294" r:id="rId17"/>
    <p:sldId id="287" r:id="rId18"/>
    <p:sldId id="257" r:id="rId19"/>
    <p:sldId id="295" r:id="rId20"/>
    <p:sldId id="296" r:id="rId21"/>
    <p:sldId id="297" r:id="rId22"/>
    <p:sldId id="298" r:id="rId23"/>
    <p:sldId id="299" r:id="rId24"/>
    <p:sldId id="300" r:id="rId25"/>
    <p:sldId id="302" r:id="rId26"/>
    <p:sldId id="301" r:id="rId27"/>
    <p:sldId id="279" r:id="rId28"/>
  </p:sldIdLst>
  <p:sldSz cx="9144000" cy="5143500" type="screen16x9"/>
  <p:notesSz cx="6858000" cy="9144000"/>
  <p:embeddedFontLst>
    <p:embeddedFont>
      <p:font typeface="Lato Light" panose="020B0604020202020204" charset="0"/>
      <p:regular r:id="rId30"/>
      <p:bold r:id="rId31"/>
      <p:italic r:id="rId32"/>
      <p:boldItalic r:id="rId33"/>
    </p:embeddedFont>
    <p:embeddedFont>
      <p:font typeface="Roboto Slab Regular"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FC34B-D032-47D5-88D9-CE0B213E5794}">
  <a:tblStyle styleId="{3A4FC34B-D032-47D5-88D9-CE0B213E579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65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80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28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naurok.com.ua/uploads/blog-2020/metodychy-recomendacii.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nus.org.ua/articles/formuvalnogo-otsinyuvannya-pryklady-form-yaki-zapovnyuyut-uchyteli-dity-ta-yihni-batky/"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svita.ua/doc/files/news/861/86195/OCINYuVANNYa_OST818.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617693" y="874001"/>
            <a:ext cx="3908613" cy="33954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i="1" u="sng" dirty="0" err="1">
                <a:solidFill>
                  <a:srgbClr val="FFC000"/>
                </a:solidFill>
              </a:rPr>
              <a:t>Вебінар</a:t>
            </a:r>
            <a:br>
              <a:rPr lang="uk-UA" b="1" i="1" dirty="0">
                <a:solidFill>
                  <a:srgbClr val="FFC000"/>
                </a:solidFill>
              </a:rPr>
            </a:br>
            <a:r>
              <a:rPr lang="uk-UA" sz="3200" b="1" i="1" dirty="0">
                <a:solidFill>
                  <a:srgbClr val="FFC000"/>
                </a:solidFill>
              </a:rPr>
              <a:t>«Оцінювання учнів в 5-6 класах Нової української школи»</a:t>
            </a:r>
            <a:endParaRPr b="1" i="1" dirty="0">
              <a:solidFill>
                <a:srgbClr val="FFC000"/>
              </a:solidFill>
            </a:endParaRPr>
          </a:p>
        </p:txBody>
      </p:sp>
      <p:sp>
        <p:nvSpPr>
          <p:cNvPr id="2" name="TextBox 1">
            <a:extLst>
              <a:ext uri="{FF2B5EF4-FFF2-40B4-BE49-F238E27FC236}">
                <a16:creationId xmlns:a16="http://schemas.microsoft.com/office/drawing/2014/main" id="{DD03DC64-AF2B-4C1A-B7A6-74816714B152}"/>
              </a:ext>
            </a:extLst>
          </p:cNvPr>
          <p:cNvSpPr txBox="1"/>
          <p:nvPr/>
        </p:nvSpPr>
        <p:spPr>
          <a:xfrm>
            <a:off x="4787153" y="4485809"/>
            <a:ext cx="3998259" cy="523220"/>
          </a:xfrm>
          <a:prstGeom prst="rect">
            <a:avLst/>
          </a:prstGeom>
          <a:noFill/>
        </p:spPr>
        <p:txBody>
          <a:bodyPr wrap="square" rtlCol="0">
            <a:spAutoFit/>
          </a:bodyPr>
          <a:lstStyle/>
          <a:p>
            <a:r>
              <a:rPr lang="uk-UA" dirty="0">
                <a:solidFill>
                  <a:schemeClr val="tx1">
                    <a:lumMod val="75000"/>
                  </a:schemeClr>
                </a:solidFill>
              </a:rPr>
              <a:t>Підготувала консультантка КУ «ЦПРПП ВМР» </a:t>
            </a:r>
          </a:p>
          <a:p>
            <a:r>
              <a:rPr lang="uk-UA" dirty="0">
                <a:solidFill>
                  <a:schemeClr val="tx1">
                    <a:lumMod val="75000"/>
                  </a:schemeClr>
                </a:solidFill>
              </a:rPr>
              <a:t>Тетяна </a:t>
            </a:r>
            <a:r>
              <a:rPr lang="uk-UA" dirty="0" err="1">
                <a:solidFill>
                  <a:schemeClr val="tx1">
                    <a:lumMod val="75000"/>
                  </a:schemeClr>
                </a:solidFill>
              </a:rPr>
              <a:t>Непочатенко</a:t>
            </a:r>
            <a:endParaRPr lang="ru-RU" dirty="0">
              <a:solidFill>
                <a:schemeClr val="tx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50" y="2399138"/>
            <a:ext cx="3371700" cy="1159800"/>
          </a:xfrm>
          <a:prstGeom prst="rect">
            <a:avLst/>
          </a:prstGeom>
        </p:spPr>
        <p:txBody>
          <a:bodyPr spcFirstLastPara="1" wrap="square" lIns="91425" tIns="91425" rIns="91425" bIns="91425" anchor="b" anchorCtr="0">
            <a:noAutofit/>
          </a:bodyPr>
          <a:lstStyle/>
          <a:p>
            <a:pPr lvl="0">
              <a:spcBef>
                <a:spcPts val="600"/>
              </a:spcBef>
              <a:spcAft>
                <a:spcPts val="1000"/>
              </a:spcAft>
              <a:buClr>
                <a:srgbClr val="4A5C65"/>
              </a:buClr>
            </a:pPr>
            <a:r>
              <a:rPr lang="uk-UA" sz="2800" b="1" i="1" dirty="0">
                <a:solidFill>
                  <a:srgbClr val="FFC000"/>
                </a:solidFill>
                <a:sym typeface="Lato Light"/>
              </a:rPr>
              <a:t>2. </a:t>
            </a:r>
            <a:br>
              <a:rPr lang="uk-UA" sz="2400" b="1" i="1" dirty="0">
                <a:solidFill>
                  <a:srgbClr val="FFC000"/>
                </a:solidFill>
                <a:sym typeface="Lato Light"/>
              </a:rPr>
            </a:br>
            <a:br>
              <a:rPr lang="uk-UA" sz="2000" b="1" i="1" dirty="0">
                <a:solidFill>
                  <a:srgbClr val="FFC000"/>
                </a:solidFill>
                <a:sym typeface="Lato Light"/>
              </a:rPr>
            </a:br>
            <a:r>
              <a:rPr lang="uk-UA" sz="2400" b="1" i="1" dirty="0">
                <a:solidFill>
                  <a:srgbClr val="FFC000"/>
                </a:solidFill>
                <a:sym typeface="Lato Light"/>
              </a:rPr>
              <a:t>Як упровадити формувальне оцінювання в 5-11 класах</a:t>
            </a:r>
            <a:endParaRPr lang="uk-UA" sz="2000" b="1" i="1" dirty="0">
              <a:solidFill>
                <a:srgbClr val="FFC000"/>
              </a:solidFill>
              <a:sym typeface="Lato Light"/>
            </a:endParaRPr>
          </a:p>
        </p:txBody>
      </p:sp>
    </p:spTree>
    <p:extLst>
      <p:ext uri="{BB962C8B-B14F-4D97-AF65-F5344CB8AC3E}">
        <p14:creationId xmlns:p14="http://schemas.microsoft.com/office/powerpoint/2010/main" val="345788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4D407-6991-4F48-9C11-91620ED006C4}"/>
              </a:ext>
            </a:extLst>
          </p:cNvPr>
          <p:cNvSpPr>
            <a:spLocks noGrp="1"/>
          </p:cNvSpPr>
          <p:nvPr>
            <p:ph type="title"/>
          </p:nvPr>
        </p:nvSpPr>
        <p:spPr/>
        <p:txBody>
          <a:bodyPr/>
          <a:lstStyle/>
          <a:p>
            <a:r>
              <a:rPr lang="uk-UA" sz="1800" dirty="0"/>
              <a:t>Формувальне оцінювання – оцінювання для навчання</a:t>
            </a:r>
            <a:endParaRPr lang="ru-RU" sz="1800" dirty="0"/>
          </a:p>
        </p:txBody>
      </p:sp>
      <p:sp>
        <p:nvSpPr>
          <p:cNvPr id="3" name="Текст 2">
            <a:extLst>
              <a:ext uri="{FF2B5EF4-FFF2-40B4-BE49-F238E27FC236}">
                <a16:creationId xmlns:a16="http://schemas.microsoft.com/office/drawing/2014/main" id="{A1BD129E-043D-4913-BC15-A50E37539E5F}"/>
              </a:ext>
            </a:extLst>
          </p:cNvPr>
          <p:cNvSpPr>
            <a:spLocks noGrp="1"/>
          </p:cNvSpPr>
          <p:nvPr>
            <p:ph type="body" idx="1"/>
          </p:nvPr>
        </p:nvSpPr>
        <p:spPr>
          <a:xfrm>
            <a:off x="2825684" y="737565"/>
            <a:ext cx="5292300" cy="4255776"/>
          </a:xfrm>
        </p:spPr>
        <p:txBody>
          <a:bodyPr/>
          <a:lstStyle/>
          <a:p>
            <a:pPr marL="101600" indent="0">
              <a:buNone/>
            </a:pPr>
            <a:r>
              <a:rPr lang="uk-UA" sz="1600" dirty="0"/>
              <a:t>Основні </a:t>
            </a:r>
            <a:r>
              <a:rPr lang="uk-UA" sz="1600" b="1" i="1" dirty="0"/>
              <a:t>принципи</a:t>
            </a:r>
            <a:r>
              <a:rPr lang="uk-UA" sz="1600" dirty="0"/>
              <a:t> формувального оцінювання:</a:t>
            </a:r>
          </a:p>
          <a:p>
            <a:pPr>
              <a:buFont typeface="Wingdings" panose="05000000000000000000" pitchFamily="2" charset="2"/>
              <a:buChar char="v"/>
            </a:pPr>
            <a:r>
              <a:rPr lang="uk-UA" sz="1600" dirty="0" err="1"/>
              <a:t>Співвідповідальність</a:t>
            </a:r>
            <a:r>
              <a:rPr lang="uk-UA" sz="1600" dirty="0"/>
              <a:t> – і вчитель і учні відповідають за результат навчання;</a:t>
            </a:r>
          </a:p>
          <a:p>
            <a:pPr>
              <a:buFont typeface="Wingdings" panose="05000000000000000000" pitchFamily="2" charset="2"/>
              <a:buChar char="v"/>
            </a:pPr>
            <a:r>
              <a:rPr lang="uk-UA" sz="1600" dirty="0"/>
              <a:t>Партнерство – між учителем і учнями панує довіра, відсутні страх і стрес, комунікація доброзичлива й тактовна;</a:t>
            </a:r>
          </a:p>
          <a:p>
            <a:pPr>
              <a:buFont typeface="Wingdings" panose="05000000000000000000" pitchFamily="2" charset="2"/>
              <a:buChar char="v"/>
            </a:pPr>
            <a:r>
              <a:rPr lang="uk-UA" sz="1600" dirty="0"/>
              <a:t>Доступність – учитель надає зворотну інформацію, доступно формулює цілі, додає візуальний матеріал до пояснень;</a:t>
            </a:r>
          </a:p>
          <a:p>
            <a:pPr>
              <a:buFont typeface="Wingdings" panose="05000000000000000000" pitchFamily="2" charset="2"/>
              <a:buChar char="v"/>
            </a:pPr>
            <a:r>
              <a:rPr lang="uk-UA" sz="1600" dirty="0"/>
              <a:t>Увага до деталей – учитель спостерігає за процесом навчання, а не тільки оцінює результат;</a:t>
            </a:r>
          </a:p>
          <a:p>
            <a:pPr>
              <a:buFont typeface="Wingdings" panose="05000000000000000000" pitchFamily="2" charset="2"/>
              <a:buChar char="v"/>
            </a:pPr>
            <a:r>
              <a:rPr lang="uk-UA" sz="1600" dirty="0"/>
              <a:t>Інтерактивності й діалогу – без взаємодії учителя та учнів навчання неможливе.</a:t>
            </a:r>
            <a:endParaRPr lang="ru-RU" sz="1600" dirty="0"/>
          </a:p>
        </p:txBody>
      </p:sp>
      <p:sp>
        <p:nvSpPr>
          <p:cNvPr id="4" name="Номер слайда 3">
            <a:extLst>
              <a:ext uri="{FF2B5EF4-FFF2-40B4-BE49-F238E27FC236}">
                <a16:creationId xmlns:a16="http://schemas.microsoft.com/office/drawing/2014/main" id="{D286FBA6-2984-4952-8101-8BC0E2F10D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61827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0C747D-F229-4A64-806F-4BC5D5D7349B}"/>
              </a:ext>
            </a:extLst>
          </p:cNvPr>
          <p:cNvSpPr>
            <a:spLocks noGrp="1"/>
          </p:cNvSpPr>
          <p:nvPr>
            <p:ph type="title"/>
          </p:nvPr>
        </p:nvSpPr>
        <p:spPr>
          <a:xfrm>
            <a:off x="144075" y="559475"/>
            <a:ext cx="2204678" cy="2630400"/>
          </a:xfrm>
        </p:spPr>
        <p:txBody>
          <a:bodyPr/>
          <a:lstStyle/>
          <a:p>
            <a:r>
              <a:rPr lang="uk-UA" dirty="0"/>
              <a:t>Техніки формувального оцінювання</a:t>
            </a:r>
            <a:endParaRPr lang="ru-RU" dirty="0"/>
          </a:p>
        </p:txBody>
      </p:sp>
      <p:sp>
        <p:nvSpPr>
          <p:cNvPr id="3" name="Текст 2">
            <a:extLst>
              <a:ext uri="{FF2B5EF4-FFF2-40B4-BE49-F238E27FC236}">
                <a16:creationId xmlns:a16="http://schemas.microsoft.com/office/drawing/2014/main" id="{2E1BB54B-C4F4-4A09-ACA5-C7612358E5B8}"/>
              </a:ext>
            </a:extLst>
          </p:cNvPr>
          <p:cNvSpPr>
            <a:spLocks noGrp="1"/>
          </p:cNvSpPr>
          <p:nvPr>
            <p:ph type="body" idx="1"/>
          </p:nvPr>
        </p:nvSpPr>
        <p:spPr>
          <a:xfrm>
            <a:off x="2348753" y="245408"/>
            <a:ext cx="2121237" cy="4898091"/>
          </a:xfrm>
        </p:spPr>
        <p:txBody>
          <a:bodyPr/>
          <a:lstStyle/>
          <a:p>
            <a:pPr marL="146050" indent="0">
              <a:buNone/>
            </a:pPr>
            <a:r>
              <a:rPr lang="uk-UA" b="1" i="1" dirty="0"/>
              <a:t>«Міркування за алгоритмом»</a:t>
            </a:r>
            <a:endParaRPr lang="ru-RU" b="1" i="1" dirty="0"/>
          </a:p>
          <a:p>
            <a:pPr marL="146050" indent="0">
              <a:buNone/>
            </a:pPr>
            <a:r>
              <a:rPr lang="uk-UA" dirty="0"/>
              <a:t>На початку уроку спільно з учнями розробіть алгоритм виконання певного завдання та запишіть його на дошці. Попросіть школярів самостійно виконати його за допомогою алгоритму. Потім учні мають розповісти про результати роботи, пояснюючи вголос логіку свого міркування. Ця робота дозволить </a:t>
            </a:r>
            <a:r>
              <a:rPr lang="uk-UA" dirty="0" err="1"/>
              <a:t>оперативно</a:t>
            </a:r>
            <a:r>
              <a:rPr lang="uk-UA" dirty="0"/>
              <a:t> виявити етап, на якому учень припустився помилки, та докладно пояснити навчальний матеріал.</a:t>
            </a:r>
            <a:endParaRPr lang="ru-RU" dirty="0"/>
          </a:p>
          <a:p>
            <a:pPr marL="146050" indent="0">
              <a:buNone/>
            </a:pPr>
            <a:endParaRPr lang="ru-RU" dirty="0"/>
          </a:p>
        </p:txBody>
      </p:sp>
      <p:sp>
        <p:nvSpPr>
          <p:cNvPr id="4" name="Текст 3">
            <a:extLst>
              <a:ext uri="{FF2B5EF4-FFF2-40B4-BE49-F238E27FC236}">
                <a16:creationId xmlns:a16="http://schemas.microsoft.com/office/drawing/2014/main" id="{00C30D8B-9913-4EB8-8160-A64B79088BC2}"/>
              </a:ext>
            </a:extLst>
          </p:cNvPr>
          <p:cNvSpPr>
            <a:spLocks noGrp="1"/>
          </p:cNvSpPr>
          <p:nvPr>
            <p:ph type="body" idx="2"/>
          </p:nvPr>
        </p:nvSpPr>
        <p:spPr>
          <a:xfrm>
            <a:off x="4401671" y="245407"/>
            <a:ext cx="2029129" cy="4721039"/>
          </a:xfrm>
        </p:spPr>
        <p:txBody>
          <a:bodyPr/>
          <a:lstStyle/>
          <a:p>
            <a:pPr marL="146050" indent="0">
              <a:buNone/>
            </a:pPr>
            <a:r>
              <a:rPr lang="uk-UA" b="1" i="1" dirty="0"/>
              <a:t>«</a:t>
            </a:r>
            <a:r>
              <a:rPr lang="uk-UA" b="1" i="1" dirty="0" err="1"/>
              <a:t>Спінер</a:t>
            </a:r>
            <a:r>
              <a:rPr lang="uk-UA" b="1" i="1" dirty="0"/>
              <a:t> ідей»</a:t>
            </a:r>
            <a:endParaRPr lang="ru-RU" b="1" i="1" dirty="0"/>
          </a:p>
          <a:p>
            <a:pPr marL="146050" indent="0">
              <a:buNone/>
            </a:pPr>
            <a:r>
              <a:rPr lang="uk-UA" dirty="0"/>
              <a:t>Учитель створює </a:t>
            </a:r>
            <a:r>
              <a:rPr lang="uk-UA" dirty="0" err="1"/>
              <a:t>спінер</a:t>
            </a:r>
            <a:r>
              <a:rPr lang="uk-UA" dirty="0"/>
              <a:t>, розділений на 4 сектори з написаними «Спрогнозуй», «Поясни», «Підсумуй», «Оціни». Після пояснення нового матеріалу вчитель крутить </a:t>
            </a:r>
            <a:r>
              <a:rPr lang="uk-UA" dirty="0" err="1"/>
              <a:t>спінер</a:t>
            </a:r>
            <a:r>
              <a:rPr lang="uk-UA" dirty="0"/>
              <a:t> та просить учнів відповісти на запитання залежно від місця зупинки </a:t>
            </a:r>
            <a:r>
              <a:rPr lang="uk-UA" dirty="0" err="1"/>
              <a:t>спінера</a:t>
            </a:r>
            <a:r>
              <a:rPr lang="uk-UA" dirty="0"/>
              <a:t>. Наприклад, </a:t>
            </a:r>
            <a:r>
              <a:rPr lang="uk-UA" dirty="0" err="1"/>
              <a:t>спінер</a:t>
            </a:r>
            <a:r>
              <a:rPr lang="uk-UA" dirty="0"/>
              <a:t> зупиняється на секторі «Підсумуй», тоді вчитель може сказати: «Назви ключові поняття, які були розглянуті щойно».</a:t>
            </a:r>
            <a:endParaRPr lang="ru-RU" dirty="0"/>
          </a:p>
          <a:p>
            <a:pPr marL="146050" indent="0">
              <a:buNone/>
            </a:pPr>
            <a:endParaRPr lang="ru-RU" dirty="0"/>
          </a:p>
        </p:txBody>
      </p:sp>
      <p:sp>
        <p:nvSpPr>
          <p:cNvPr id="5" name="Текст 4">
            <a:extLst>
              <a:ext uri="{FF2B5EF4-FFF2-40B4-BE49-F238E27FC236}">
                <a16:creationId xmlns:a16="http://schemas.microsoft.com/office/drawing/2014/main" id="{A8FC75E9-3BF0-4234-82E7-AA14743F1F80}"/>
              </a:ext>
            </a:extLst>
          </p:cNvPr>
          <p:cNvSpPr>
            <a:spLocks noGrp="1"/>
          </p:cNvSpPr>
          <p:nvPr>
            <p:ph type="body" idx="3"/>
          </p:nvPr>
        </p:nvSpPr>
        <p:spPr>
          <a:xfrm>
            <a:off x="6278401" y="245406"/>
            <a:ext cx="2205317" cy="2739300"/>
          </a:xfrm>
        </p:spPr>
        <p:txBody>
          <a:bodyPr/>
          <a:lstStyle/>
          <a:p>
            <a:pPr marL="146050" indent="0">
              <a:buNone/>
            </a:pPr>
            <a:r>
              <a:rPr lang="uk-UA" b="1" i="1" dirty="0"/>
              <a:t>«Елективний тест»</a:t>
            </a:r>
            <a:endParaRPr lang="ru-RU" b="1" i="1" dirty="0"/>
          </a:p>
          <a:p>
            <a:pPr marL="146050" indent="0">
              <a:buNone/>
            </a:pPr>
            <a:r>
              <a:rPr lang="uk-UA" dirty="0"/>
              <a:t>Підготуйте перелік запитань та окремі картки з чотирма варіантами відповідей для кожного учня. </a:t>
            </a:r>
            <a:r>
              <a:rPr lang="uk-UA" dirty="0" err="1"/>
              <a:t>Поставте</a:t>
            </a:r>
            <a:r>
              <a:rPr lang="uk-UA" dirty="0"/>
              <a:t> школярам певне запитання, попросіть їх поміркувати над ним 20 секунд, а потім підняти картку з правильною, на їхній погляд, відповіддю. Обговоріть із ними різні варіанти та попросіть деяких учнів пояснити свій вибір. Цей прийом дозволить визначити рівень та якість розуміння учнями вивченої теми та скорегувати подальшу роботу.</a:t>
            </a:r>
            <a:endParaRPr lang="ru-RU" dirty="0"/>
          </a:p>
          <a:p>
            <a:endParaRPr lang="ru-RU" dirty="0"/>
          </a:p>
        </p:txBody>
      </p:sp>
      <p:sp>
        <p:nvSpPr>
          <p:cNvPr id="6" name="Номер слайда 5">
            <a:extLst>
              <a:ext uri="{FF2B5EF4-FFF2-40B4-BE49-F238E27FC236}">
                <a16:creationId xmlns:a16="http://schemas.microsoft.com/office/drawing/2014/main" id="{4FE9E8DF-7688-4168-A212-6A135417400B}"/>
              </a:ext>
            </a:extLst>
          </p:cNvPr>
          <p:cNvSpPr>
            <a:spLocks noGrp="1"/>
          </p:cNvSpPr>
          <p:nvPr>
            <p:ph type="sldNum" idx="12"/>
          </p:nvPr>
        </p:nvSpPr>
        <p:spPr>
          <a:xfrm>
            <a:off x="8392334" y="444957"/>
            <a:ext cx="548700" cy="393600"/>
          </a:xfrm>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10083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0C747D-F229-4A64-806F-4BC5D5D7349B}"/>
              </a:ext>
            </a:extLst>
          </p:cNvPr>
          <p:cNvSpPr>
            <a:spLocks noGrp="1"/>
          </p:cNvSpPr>
          <p:nvPr>
            <p:ph type="title"/>
          </p:nvPr>
        </p:nvSpPr>
        <p:spPr>
          <a:xfrm>
            <a:off x="144075" y="559475"/>
            <a:ext cx="2204678" cy="2630400"/>
          </a:xfrm>
        </p:spPr>
        <p:txBody>
          <a:bodyPr/>
          <a:lstStyle/>
          <a:p>
            <a:r>
              <a:rPr lang="uk-UA" dirty="0"/>
              <a:t>Техніки формувального оцінювання</a:t>
            </a:r>
            <a:endParaRPr lang="ru-RU" dirty="0"/>
          </a:p>
        </p:txBody>
      </p:sp>
      <p:sp>
        <p:nvSpPr>
          <p:cNvPr id="3" name="Текст 2">
            <a:extLst>
              <a:ext uri="{FF2B5EF4-FFF2-40B4-BE49-F238E27FC236}">
                <a16:creationId xmlns:a16="http://schemas.microsoft.com/office/drawing/2014/main" id="{2E1BB54B-C4F4-4A09-ACA5-C7612358E5B8}"/>
              </a:ext>
            </a:extLst>
          </p:cNvPr>
          <p:cNvSpPr>
            <a:spLocks noGrp="1"/>
          </p:cNvSpPr>
          <p:nvPr>
            <p:ph type="body" idx="1"/>
          </p:nvPr>
        </p:nvSpPr>
        <p:spPr>
          <a:xfrm>
            <a:off x="2286000" y="269501"/>
            <a:ext cx="2115479" cy="4604498"/>
          </a:xfrm>
        </p:spPr>
        <p:txBody>
          <a:bodyPr/>
          <a:lstStyle/>
          <a:p>
            <a:pPr marL="146050" indent="0">
              <a:buNone/>
            </a:pPr>
            <a:r>
              <a:rPr lang="uk-UA" b="1" i="1" dirty="0"/>
              <a:t>«Дві зірки та одне бажання»</a:t>
            </a:r>
            <a:endParaRPr lang="ru-RU" b="1" i="1" dirty="0"/>
          </a:p>
          <a:p>
            <a:pPr marL="146050" indent="0">
              <a:buNone/>
            </a:pPr>
            <a:r>
              <a:rPr lang="uk-UA" dirty="0"/>
              <a:t>Цей прийом можна використовувати для оцінювання творчих робіт учнів (творів, есе). Запропонуйте школярам об’єднатися в пари та перевірити роботу одне одного. Їхня мета – визначити «дві зірки» (два позитивні моменти) і одне «бажання» (момент, який потребує доопрацювання). Таке завдання сприяє розвитку вміння співпрацювати, </a:t>
            </a:r>
            <a:r>
              <a:rPr lang="uk-UA" dirty="0" err="1"/>
              <a:t>коректно</a:t>
            </a:r>
            <a:r>
              <a:rPr lang="uk-UA" dirty="0"/>
              <a:t> аргументувати свою думку з опорою на певні критерії.</a:t>
            </a:r>
            <a:endParaRPr lang="ru-RU" dirty="0"/>
          </a:p>
          <a:p>
            <a:pPr marL="146050" indent="0">
              <a:buNone/>
            </a:pPr>
            <a:endParaRPr lang="ru-RU" dirty="0"/>
          </a:p>
        </p:txBody>
      </p:sp>
      <p:sp>
        <p:nvSpPr>
          <p:cNvPr id="4" name="Текст 3">
            <a:extLst>
              <a:ext uri="{FF2B5EF4-FFF2-40B4-BE49-F238E27FC236}">
                <a16:creationId xmlns:a16="http://schemas.microsoft.com/office/drawing/2014/main" id="{00C30D8B-9913-4EB8-8160-A64B79088BC2}"/>
              </a:ext>
            </a:extLst>
          </p:cNvPr>
          <p:cNvSpPr>
            <a:spLocks noGrp="1"/>
          </p:cNvSpPr>
          <p:nvPr>
            <p:ph type="body" idx="2"/>
          </p:nvPr>
        </p:nvSpPr>
        <p:spPr>
          <a:xfrm>
            <a:off x="4311732" y="269500"/>
            <a:ext cx="2052726" cy="4604497"/>
          </a:xfrm>
        </p:spPr>
        <p:txBody>
          <a:bodyPr/>
          <a:lstStyle/>
          <a:p>
            <a:pPr marL="146050" indent="0">
              <a:buNone/>
            </a:pPr>
            <a:r>
              <a:rPr lang="uk-UA" b="1" i="1" dirty="0"/>
              <a:t>«Знайди свої помилки»</a:t>
            </a:r>
            <a:endParaRPr lang="ru-RU" b="1" i="1" dirty="0"/>
          </a:p>
          <a:p>
            <a:pPr marL="146050" indent="0">
              <a:buNone/>
            </a:pPr>
            <a:r>
              <a:rPr lang="ru-RU" dirty="0"/>
              <a:t>В </a:t>
            </a:r>
            <a:r>
              <a:rPr lang="ru-RU" dirty="0" err="1"/>
              <a:t>якості</a:t>
            </a:r>
            <a:r>
              <a:rPr lang="ru-RU" dirty="0"/>
              <a:t> способу </a:t>
            </a:r>
            <a:r>
              <a:rPr lang="ru-RU" dirty="0" err="1"/>
              <a:t>використання</a:t>
            </a:r>
            <a:r>
              <a:rPr lang="ru-RU" dirty="0"/>
              <a:t> </a:t>
            </a:r>
            <a:r>
              <a:rPr lang="ru-RU" dirty="0" err="1"/>
              <a:t>коментарів</a:t>
            </a:r>
            <a:r>
              <a:rPr lang="ru-RU" dirty="0"/>
              <a:t> і </a:t>
            </a:r>
            <a:r>
              <a:rPr lang="ru-RU" dirty="0" err="1"/>
              <a:t>уникнення</a:t>
            </a:r>
            <a:r>
              <a:rPr lang="ru-RU" dirty="0"/>
              <a:t> </a:t>
            </a:r>
            <a:r>
              <a:rPr lang="ru-RU" dirty="0" err="1"/>
              <a:t>оцінки</a:t>
            </a:r>
            <a:r>
              <a:rPr lang="ru-RU" dirty="0"/>
              <a:t>, є методика, за </a:t>
            </a:r>
            <a:r>
              <a:rPr lang="ru-RU" dirty="0" err="1"/>
              <a:t>якою</a:t>
            </a:r>
            <a:r>
              <a:rPr lang="ru-RU" dirty="0"/>
              <a:t> </a:t>
            </a:r>
            <a:r>
              <a:rPr lang="ru-RU" dirty="0" err="1"/>
              <a:t>учні</a:t>
            </a:r>
            <a:r>
              <a:rPr lang="ru-RU" dirty="0"/>
              <a:t> </a:t>
            </a:r>
            <a:r>
              <a:rPr lang="ru-RU" dirty="0" err="1"/>
              <a:t>знаходять</a:t>
            </a:r>
            <a:r>
              <a:rPr lang="ru-RU" dirty="0"/>
              <a:t> </a:t>
            </a:r>
            <a:r>
              <a:rPr lang="ru-RU" dirty="0" err="1"/>
              <a:t>свої</a:t>
            </a:r>
            <a:r>
              <a:rPr lang="ru-RU" dirty="0"/>
              <a:t> </a:t>
            </a:r>
            <a:r>
              <a:rPr lang="ru-RU" dirty="0" err="1"/>
              <a:t>власні</a:t>
            </a:r>
            <a:r>
              <a:rPr lang="ru-RU" dirty="0"/>
              <a:t> </a:t>
            </a:r>
            <a:r>
              <a:rPr lang="ru-RU" dirty="0" err="1"/>
              <a:t>помилки</a:t>
            </a:r>
            <a:r>
              <a:rPr lang="ru-RU" dirty="0"/>
              <a:t>. </a:t>
            </a:r>
            <a:r>
              <a:rPr lang="ru-RU" dirty="0" err="1"/>
              <a:t>Після</a:t>
            </a:r>
            <a:r>
              <a:rPr lang="ru-RU" dirty="0"/>
              <a:t> </a:t>
            </a:r>
            <a:r>
              <a:rPr lang="ru-RU" dirty="0" err="1"/>
              <a:t>виконання</a:t>
            </a:r>
            <a:r>
              <a:rPr lang="ru-RU" dirty="0"/>
              <a:t> </a:t>
            </a:r>
            <a:r>
              <a:rPr lang="ru-RU" dirty="0" err="1"/>
              <a:t>учнями</a:t>
            </a:r>
            <a:r>
              <a:rPr lang="ru-RU" dirty="0"/>
              <a:t> тесту з </a:t>
            </a:r>
            <a:r>
              <a:rPr lang="ru-RU" dirty="0" err="1"/>
              <a:t>літератури</a:t>
            </a:r>
            <a:r>
              <a:rPr lang="ru-RU" dirty="0"/>
              <a:t> </a:t>
            </a:r>
            <a:r>
              <a:rPr lang="ru-RU" dirty="0" err="1"/>
              <a:t>ви</a:t>
            </a:r>
            <a:r>
              <a:rPr lang="ru-RU" dirty="0"/>
              <a:t> можете </a:t>
            </a:r>
            <a:r>
              <a:rPr lang="ru-RU" dirty="0" err="1"/>
              <a:t>сказати</a:t>
            </a:r>
            <a:r>
              <a:rPr lang="ru-RU" dirty="0"/>
              <a:t> </a:t>
            </a:r>
            <a:r>
              <a:rPr lang="ru-RU" dirty="0" err="1"/>
              <a:t>учню</a:t>
            </a:r>
            <a:r>
              <a:rPr lang="ru-RU" dirty="0"/>
              <a:t>: «</a:t>
            </a:r>
            <a:r>
              <a:rPr lang="ru-RU" dirty="0" err="1"/>
              <a:t>П'ять</a:t>
            </a:r>
            <a:r>
              <a:rPr lang="ru-RU" dirty="0"/>
              <a:t> з </a:t>
            </a:r>
            <a:r>
              <a:rPr lang="ru-RU" dirty="0" err="1"/>
              <a:t>твоїх</a:t>
            </a:r>
            <a:r>
              <a:rPr lang="ru-RU" dirty="0"/>
              <a:t> </a:t>
            </a:r>
            <a:r>
              <a:rPr lang="ru-RU" dirty="0" err="1"/>
              <a:t>відповідей</a:t>
            </a:r>
            <a:r>
              <a:rPr lang="ru-RU" dirty="0"/>
              <a:t> - не </a:t>
            </a:r>
            <a:r>
              <a:rPr lang="ru-RU" dirty="0" err="1"/>
              <a:t>правильні</a:t>
            </a:r>
            <a:r>
              <a:rPr lang="ru-RU" dirty="0"/>
              <a:t>, </a:t>
            </a:r>
            <a:r>
              <a:rPr lang="ru-RU" dirty="0" err="1"/>
              <a:t>знайди</a:t>
            </a:r>
            <a:r>
              <a:rPr lang="ru-RU" dirty="0"/>
              <a:t> </a:t>
            </a:r>
            <a:r>
              <a:rPr lang="ru-RU" dirty="0" err="1"/>
              <a:t>їх</a:t>
            </a:r>
            <a:r>
              <a:rPr lang="ru-RU" dirty="0"/>
              <a:t>». Або </a:t>
            </a:r>
            <a:r>
              <a:rPr lang="ru-RU" dirty="0" err="1"/>
              <a:t>після</a:t>
            </a:r>
            <a:r>
              <a:rPr lang="ru-RU" dirty="0"/>
              <a:t> </a:t>
            </a:r>
            <a:r>
              <a:rPr lang="ru-RU" dirty="0" err="1"/>
              <a:t>літературного</a:t>
            </a:r>
            <a:r>
              <a:rPr lang="ru-RU" dirty="0"/>
              <a:t> диктанту, </a:t>
            </a:r>
            <a:r>
              <a:rPr lang="ru-RU" dirty="0" err="1"/>
              <a:t>вчитель</a:t>
            </a:r>
            <a:r>
              <a:rPr lang="ru-RU" dirty="0"/>
              <a:t> </a:t>
            </a:r>
            <a:r>
              <a:rPr lang="ru-RU" dirty="0" err="1"/>
              <a:t>може</a:t>
            </a:r>
            <a:r>
              <a:rPr lang="ru-RU" dirty="0"/>
              <a:t> </a:t>
            </a:r>
            <a:r>
              <a:rPr lang="ru-RU" dirty="0" err="1"/>
              <a:t>поставити</a:t>
            </a:r>
            <a:r>
              <a:rPr lang="ru-RU" dirty="0"/>
              <a:t> </a:t>
            </a:r>
            <a:r>
              <a:rPr lang="ru-RU" dirty="0" err="1"/>
              <a:t>крапки</a:t>
            </a:r>
            <a:r>
              <a:rPr lang="ru-RU" dirty="0"/>
              <a:t> на полях </a:t>
            </a:r>
            <a:r>
              <a:rPr lang="ru-RU" dirty="0" err="1"/>
              <a:t>біля</a:t>
            </a:r>
            <a:r>
              <a:rPr lang="ru-RU" dirty="0"/>
              <a:t> кожного рядка, </a:t>
            </a:r>
            <a:r>
              <a:rPr lang="ru-RU" dirty="0" err="1"/>
              <a:t>який</a:t>
            </a:r>
            <a:r>
              <a:rPr lang="ru-RU" dirty="0"/>
              <a:t> </a:t>
            </a:r>
            <a:r>
              <a:rPr lang="ru-RU" dirty="0" err="1"/>
              <a:t>потребує</a:t>
            </a:r>
            <a:r>
              <a:rPr lang="ru-RU" dirty="0"/>
              <a:t> </a:t>
            </a:r>
            <a:r>
              <a:rPr lang="ru-RU" dirty="0" err="1"/>
              <a:t>уваги</a:t>
            </a:r>
            <a:r>
              <a:rPr lang="uk-UA" dirty="0"/>
              <a:t>.</a:t>
            </a:r>
            <a:endParaRPr lang="ru-RU" dirty="0"/>
          </a:p>
          <a:p>
            <a:pPr marL="146050" indent="0">
              <a:buNone/>
            </a:pPr>
            <a:endParaRPr lang="ru-RU" dirty="0"/>
          </a:p>
        </p:txBody>
      </p:sp>
      <p:sp>
        <p:nvSpPr>
          <p:cNvPr id="5" name="Текст 4">
            <a:extLst>
              <a:ext uri="{FF2B5EF4-FFF2-40B4-BE49-F238E27FC236}">
                <a16:creationId xmlns:a16="http://schemas.microsoft.com/office/drawing/2014/main" id="{A8FC75E9-3BF0-4234-82E7-AA14743F1F80}"/>
              </a:ext>
            </a:extLst>
          </p:cNvPr>
          <p:cNvSpPr>
            <a:spLocks noGrp="1"/>
          </p:cNvSpPr>
          <p:nvPr>
            <p:ph type="body" idx="3"/>
          </p:nvPr>
        </p:nvSpPr>
        <p:spPr>
          <a:xfrm>
            <a:off x="6364458" y="269500"/>
            <a:ext cx="1996039" cy="2739300"/>
          </a:xfrm>
        </p:spPr>
        <p:txBody>
          <a:bodyPr/>
          <a:lstStyle/>
          <a:p>
            <a:pPr marL="146050" indent="0">
              <a:buNone/>
            </a:pPr>
            <a:r>
              <a:rPr lang="uk-UA" b="1" i="1" dirty="0"/>
              <a:t>«Класифікація помилок»</a:t>
            </a:r>
            <a:endParaRPr lang="ru-RU" b="1" i="1" dirty="0"/>
          </a:p>
          <a:p>
            <a:pPr marL="146050" indent="0">
              <a:buNone/>
            </a:pPr>
            <a:r>
              <a:rPr lang="ru-RU" dirty="0"/>
              <a:t>Коли </a:t>
            </a:r>
            <a:r>
              <a:rPr lang="ru-RU" dirty="0" err="1"/>
              <a:t>учні</a:t>
            </a:r>
            <a:r>
              <a:rPr lang="ru-RU" dirty="0"/>
              <a:t> </a:t>
            </a:r>
            <a:r>
              <a:rPr lang="ru-RU" dirty="0" err="1"/>
              <a:t>отримують</a:t>
            </a:r>
            <a:r>
              <a:rPr lang="ru-RU" dirty="0"/>
              <a:t> </a:t>
            </a:r>
            <a:r>
              <a:rPr lang="ru-RU" dirty="0" err="1"/>
              <a:t>зошити</a:t>
            </a:r>
            <a:r>
              <a:rPr lang="ru-RU" dirty="0"/>
              <a:t> з </a:t>
            </a:r>
            <a:r>
              <a:rPr lang="ru-RU" dirty="0" err="1"/>
              <a:t>коментарями</a:t>
            </a:r>
            <a:r>
              <a:rPr lang="ru-RU" dirty="0"/>
              <a:t> </a:t>
            </a:r>
            <a:r>
              <a:rPr lang="ru-RU" dirty="0" err="1"/>
              <a:t>вчителя</a:t>
            </a:r>
            <a:r>
              <a:rPr lang="ru-RU" dirty="0"/>
              <a:t>, вони </a:t>
            </a:r>
            <a:r>
              <a:rPr lang="ru-RU" dirty="0" err="1"/>
              <a:t>повинні</a:t>
            </a:r>
            <a:r>
              <a:rPr lang="ru-RU" dirty="0"/>
              <a:t> «</a:t>
            </a:r>
            <a:r>
              <a:rPr lang="ru-RU" dirty="0" err="1"/>
              <a:t>класифікувати</a:t>
            </a:r>
            <a:r>
              <a:rPr lang="ru-RU" dirty="0"/>
              <a:t>» </a:t>
            </a:r>
            <a:r>
              <a:rPr lang="ru-RU" dirty="0" err="1"/>
              <a:t>свої</a:t>
            </a:r>
            <a:r>
              <a:rPr lang="ru-RU" dirty="0"/>
              <a:t> </a:t>
            </a:r>
            <a:r>
              <a:rPr lang="ru-RU" dirty="0" err="1"/>
              <a:t>помилки</a:t>
            </a:r>
            <a:r>
              <a:rPr lang="ru-RU" dirty="0"/>
              <a:t>. </a:t>
            </a:r>
            <a:r>
              <a:rPr lang="ru-RU" dirty="0" err="1"/>
              <a:t>Наприклад</a:t>
            </a:r>
            <a:r>
              <a:rPr lang="ru-RU" dirty="0"/>
              <a:t>, на уроках з </a:t>
            </a:r>
            <a:r>
              <a:rPr lang="ru-RU" dirty="0" err="1"/>
              <a:t>української</a:t>
            </a:r>
            <a:r>
              <a:rPr lang="ru-RU" dirty="0"/>
              <a:t> </a:t>
            </a:r>
            <a:r>
              <a:rPr lang="ru-RU" dirty="0" err="1"/>
              <a:t>мови</a:t>
            </a:r>
            <a:r>
              <a:rPr lang="ru-RU" dirty="0"/>
              <a:t> вони </a:t>
            </a:r>
            <a:r>
              <a:rPr lang="ru-RU" dirty="0" err="1"/>
              <a:t>повинні</a:t>
            </a:r>
            <a:r>
              <a:rPr lang="ru-RU" dirty="0"/>
              <a:t> </a:t>
            </a:r>
            <a:r>
              <a:rPr lang="ru-RU" dirty="0" err="1"/>
              <a:t>визначити</a:t>
            </a:r>
            <a:r>
              <a:rPr lang="ru-RU" dirty="0"/>
              <a:t>, </a:t>
            </a:r>
            <a:r>
              <a:rPr lang="ru-RU" dirty="0" err="1"/>
              <a:t>чи</a:t>
            </a:r>
            <a:r>
              <a:rPr lang="ru-RU" dirty="0"/>
              <a:t> </a:t>
            </a:r>
            <a:r>
              <a:rPr lang="ru-RU" dirty="0" err="1"/>
              <a:t>були</a:t>
            </a:r>
            <a:r>
              <a:rPr lang="ru-RU" dirty="0"/>
              <a:t> </a:t>
            </a:r>
            <a:r>
              <a:rPr lang="ru-RU" dirty="0" err="1"/>
              <a:t>їхні</a:t>
            </a:r>
            <a:r>
              <a:rPr lang="ru-RU" dirty="0"/>
              <a:t> </a:t>
            </a:r>
            <a:r>
              <a:rPr lang="ru-RU" dirty="0" err="1"/>
              <a:t>помилки</a:t>
            </a:r>
            <a:r>
              <a:rPr lang="ru-RU" dirty="0"/>
              <a:t> через </a:t>
            </a:r>
            <a:r>
              <a:rPr lang="ru-RU" dirty="0" err="1"/>
              <a:t>помилки</a:t>
            </a:r>
            <a:r>
              <a:rPr lang="ru-RU" dirty="0"/>
              <a:t> у родах </a:t>
            </a:r>
            <a:r>
              <a:rPr lang="ru-RU" dirty="0" err="1"/>
              <a:t>дієслів</a:t>
            </a:r>
            <a:r>
              <a:rPr lang="ru-RU" dirty="0"/>
              <a:t>, </a:t>
            </a:r>
            <a:r>
              <a:rPr lang="ru-RU" dirty="0" err="1"/>
              <a:t>розрядах</a:t>
            </a:r>
            <a:r>
              <a:rPr lang="ru-RU" dirty="0"/>
              <a:t> </a:t>
            </a:r>
            <a:r>
              <a:rPr lang="ru-RU" dirty="0" err="1"/>
              <a:t>займенників</a:t>
            </a:r>
            <a:r>
              <a:rPr lang="ru-RU" dirty="0"/>
              <a:t> </a:t>
            </a:r>
            <a:r>
              <a:rPr lang="ru-RU" dirty="0" err="1"/>
              <a:t>тощо</a:t>
            </a:r>
            <a:r>
              <a:rPr lang="ru-RU" dirty="0"/>
              <a:t>. </a:t>
            </a:r>
            <a:r>
              <a:rPr lang="ru-RU" dirty="0" err="1"/>
              <a:t>Потім</a:t>
            </a:r>
            <a:r>
              <a:rPr lang="ru-RU" dirty="0"/>
              <a:t> </a:t>
            </a:r>
            <a:r>
              <a:rPr lang="ru-RU" dirty="0" err="1"/>
              <a:t>учні</a:t>
            </a:r>
            <a:r>
              <a:rPr lang="ru-RU" dirty="0"/>
              <a:t> </a:t>
            </a:r>
            <a:r>
              <a:rPr lang="ru-RU" dirty="0" err="1"/>
              <a:t>повинні</a:t>
            </a:r>
            <a:r>
              <a:rPr lang="ru-RU" dirty="0"/>
              <a:t> </a:t>
            </a:r>
            <a:r>
              <a:rPr lang="ru-RU" dirty="0" err="1"/>
              <a:t>знайти</a:t>
            </a:r>
            <a:r>
              <a:rPr lang="ru-RU" dirty="0"/>
              <a:t> </a:t>
            </a:r>
            <a:r>
              <a:rPr lang="ru-RU" dirty="0" err="1"/>
              <a:t>інших</a:t>
            </a:r>
            <a:r>
              <a:rPr lang="ru-RU" dirty="0"/>
              <a:t> </a:t>
            </a:r>
            <a:r>
              <a:rPr lang="ru-RU" dirty="0" err="1"/>
              <a:t>учнів</a:t>
            </a:r>
            <a:r>
              <a:rPr lang="ru-RU" dirty="0"/>
              <a:t> у </a:t>
            </a:r>
            <a:r>
              <a:rPr lang="ru-RU" dirty="0" err="1"/>
              <a:t>класі</a:t>
            </a:r>
            <a:r>
              <a:rPr lang="ru-RU" dirty="0"/>
              <a:t>, </a:t>
            </a:r>
            <a:r>
              <a:rPr lang="ru-RU" dirty="0" err="1"/>
              <a:t>які</a:t>
            </a:r>
            <a:r>
              <a:rPr lang="ru-RU" dirty="0"/>
              <a:t> </a:t>
            </a:r>
            <a:r>
              <a:rPr lang="ru-RU" dirty="0" err="1"/>
              <a:t>зробили</a:t>
            </a:r>
            <a:r>
              <a:rPr lang="ru-RU" dirty="0"/>
              <a:t> </a:t>
            </a:r>
            <a:r>
              <a:rPr lang="ru-RU" dirty="0" err="1"/>
              <a:t>подібний</a:t>
            </a:r>
            <a:r>
              <a:rPr lang="ru-RU" dirty="0"/>
              <a:t> </a:t>
            </a:r>
            <a:r>
              <a:rPr lang="ru-RU" dirty="0" err="1"/>
              <a:t>набір</a:t>
            </a:r>
            <a:r>
              <a:rPr lang="ru-RU" dirty="0"/>
              <a:t> </a:t>
            </a:r>
            <a:r>
              <a:rPr lang="ru-RU" dirty="0" err="1"/>
              <a:t>помилок</a:t>
            </a:r>
            <a:r>
              <a:rPr lang="ru-RU" dirty="0"/>
              <a:t>, і </a:t>
            </a:r>
            <a:r>
              <a:rPr lang="ru-RU" dirty="0" err="1"/>
              <a:t>виправити</a:t>
            </a:r>
            <a:r>
              <a:rPr lang="ru-RU" dirty="0"/>
              <a:t> </a:t>
            </a:r>
            <a:r>
              <a:rPr lang="ru-RU" dirty="0" err="1"/>
              <a:t>свої</a:t>
            </a:r>
            <a:r>
              <a:rPr lang="ru-RU" dirty="0"/>
              <a:t> </a:t>
            </a:r>
            <a:r>
              <a:rPr lang="ru-RU" dirty="0" err="1"/>
              <a:t>роботи</a:t>
            </a:r>
            <a:r>
              <a:rPr lang="ru-RU" dirty="0"/>
              <a:t> разом. </a:t>
            </a:r>
          </a:p>
        </p:txBody>
      </p:sp>
      <p:sp>
        <p:nvSpPr>
          <p:cNvPr id="6" name="Номер слайда 5">
            <a:extLst>
              <a:ext uri="{FF2B5EF4-FFF2-40B4-BE49-F238E27FC236}">
                <a16:creationId xmlns:a16="http://schemas.microsoft.com/office/drawing/2014/main" id="{4FE9E8DF-7688-4168-A212-6A13541740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13250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8BF2E-638E-4A6E-B003-59886937CE55}"/>
              </a:ext>
            </a:extLst>
          </p:cNvPr>
          <p:cNvSpPr>
            <a:spLocks noGrp="1"/>
          </p:cNvSpPr>
          <p:nvPr>
            <p:ph type="title"/>
          </p:nvPr>
        </p:nvSpPr>
        <p:spPr>
          <a:xfrm>
            <a:off x="144074" y="559475"/>
            <a:ext cx="2276397" cy="2630400"/>
          </a:xfrm>
        </p:spPr>
        <p:txBody>
          <a:bodyPr/>
          <a:lstStyle/>
          <a:p>
            <a:r>
              <a:rPr lang="uk-UA" dirty="0"/>
              <a:t>Техніки формувального оцінювання</a:t>
            </a:r>
            <a:endParaRPr lang="ru-RU" dirty="0"/>
          </a:p>
        </p:txBody>
      </p:sp>
      <p:sp>
        <p:nvSpPr>
          <p:cNvPr id="3" name="Текст 2">
            <a:extLst>
              <a:ext uri="{FF2B5EF4-FFF2-40B4-BE49-F238E27FC236}">
                <a16:creationId xmlns:a16="http://schemas.microsoft.com/office/drawing/2014/main" id="{BBF6A498-997A-4D9E-94BD-28270ACD02D0}"/>
              </a:ext>
            </a:extLst>
          </p:cNvPr>
          <p:cNvSpPr>
            <a:spLocks noGrp="1"/>
          </p:cNvSpPr>
          <p:nvPr>
            <p:ph type="body" idx="1"/>
          </p:nvPr>
        </p:nvSpPr>
        <p:spPr>
          <a:xfrm>
            <a:off x="2663158" y="321707"/>
            <a:ext cx="6077432" cy="3954458"/>
          </a:xfrm>
        </p:spPr>
        <p:txBody>
          <a:bodyPr/>
          <a:lstStyle/>
          <a:p>
            <a:pPr marL="101600" indent="0">
              <a:buNone/>
            </a:pPr>
            <a:r>
              <a:rPr lang="uk-UA" sz="1300" b="1" i="1" dirty="0"/>
              <a:t>«Триколірне групове опитування»</a:t>
            </a:r>
            <a:endParaRPr lang="ru-RU" sz="1300" b="1" i="1" dirty="0"/>
          </a:p>
          <a:p>
            <a:pPr marL="101600" indent="0">
              <a:buNone/>
            </a:pPr>
            <a:r>
              <a:rPr lang="uk-UA" sz="1300" dirty="0"/>
              <a:t>Ця вправа буде ефективною для узагальнення вивченого матеріалу. Заздалегідь підготуйте тест із короткими відповідями, роздайте його кожному учню та запропонуйте їм об’єднатися у групи (по 4-5 осіб). Робота проводиться в декілька етапів:</a:t>
            </a:r>
            <a:endParaRPr lang="ru-RU" sz="1300" dirty="0"/>
          </a:p>
          <a:p>
            <a:pPr lvl="0"/>
            <a:r>
              <a:rPr lang="uk-UA" sz="1300" dirty="0"/>
              <a:t>на першому етапі школярі мають виконати тест в індивідуальному порядку. Але є певне правило – не можна користуватися підручниками чи іншими матеріалами, а відповіді на запитання вони мають фіксувати ручкою з чорним чорнилом.</a:t>
            </a:r>
            <a:endParaRPr lang="ru-RU" sz="1300" dirty="0"/>
          </a:p>
          <a:p>
            <a:pPr lvl="0"/>
            <a:r>
              <a:rPr lang="uk-UA" sz="1300" dirty="0"/>
              <a:t>На другому етапі проводиться робота в групах. Учні мають обговорити запитання, на які вони не знають відповіді або якщо вони не впевнені у їх правильності. Після обговорення школярі можуть виправити свої відповіді, але вже ручкою із зеленим чорнилом.</a:t>
            </a:r>
            <a:endParaRPr lang="ru-RU" sz="1300" dirty="0"/>
          </a:p>
          <a:p>
            <a:pPr lvl="0"/>
            <a:r>
              <a:rPr lang="uk-UA" sz="1300" dirty="0"/>
              <a:t>На третьому етапі школярі можуть користуватися підручниками, нотатками, зробленими у класі, та іншими ресурсами. Свої відповіді вони мають виправляти ручкою із синім чорнилом.</a:t>
            </a:r>
            <a:endParaRPr lang="ru-RU" sz="1300" dirty="0"/>
          </a:p>
          <a:p>
            <a:endParaRPr lang="ru-RU" dirty="0"/>
          </a:p>
        </p:txBody>
      </p:sp>
      <p:sp>
        <p:nvSpPr>
          <p:cNvPr id="4" name="Номер слайда 3">
            <a:extLst>
              <a:ext uri="{FF2B5EF4-FFF2-40B4-BE49-F238E27FC236}">
                <a16:creationId xmlns:a16="http://schemas.microsoft.com/office/drawing/2014/main" id="{7D41678A-B15C-4032-BDC9-6F6E52BB62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extBox 4">
            <a:extLst>
              <a:ext uri="{FF2B5EF4-FFF2-40B4-BE49-F238E27FC236}">
                <a16:creationId xmlns:a16="http://schemas.microsoft.com/office/drawing/2014/main" id="{514E1F7A-C1BB-4703-A184-EEFCCC21C116}"/>
              </a:ext>
            </a:extLst>
          </p:cNvPr>
          <p:cNvSpPr txBox="1"/>
          <p:nvPr/>
        </p:nvSpPr>
        <p:spPr>
          <a:xfrm>
            <a:off x="403410" y="4118988"/>
            <a:ext cx="6884894" cy="738664"/>
          </a:xfrm>
          <a:prstGeom prst="rect">
            <a:avLst/>
          </a:prstGeom>
          <a:noFill/>
        </p:spPr>
        <p:txBody>
          <a:bodyPr wrap="square" rtlCol="0">
            <a:spAutoFit/>
          </a:bodyPr>
          <a:lstStyle/>
          <a:p>
            <a:r>
              <a:rPr lang="uk-UA" i="1" dirty="0">
                <a:solidFill>
                  <a:schemeClr val="accent2">
                    <a:lumMod val="75000"/>
                  </a:schemeClr>
                </a:solidFill>
              </a:rPr>
              <a:t>Багато інших технік формувального оцінювання містять Методичні рекомендації щодо особливостей організації освітнього процесу у 5-х класах закладів загальної середньої освіти </a:t>
            </a:r>
            <a:r>
              <a:rPr lang="uk-UA" i="1" u="sng" dirty="0">
                <a:hlinkClick r:id="rId2"/>
              </a:rPr>
              <a:t>лист МОН від 06.08.2021 №4.5/2303-21</a:t>
            </a:r>
            <a:r>
              <a:rPr lang="ru-RU" i="1" dirty="0"/>
              <a:t> </a:t>
            </a:r>
          </a:p>
        </p:txBody>
      </p:sp>
    </p:spTree>
    <p:extLst>
      <p:ext uri="{BB962C8B-B14F-4D97-AF65-F5344CB8AC3E}">
        <p14:creationId xmlns:p14="http://schemas.microsoft.com/office/powerpoint/2010/main" val="29272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CD6F9-A865-4FC8-9D75-899FF91B82B4}"/>
              </a:ext>
            </a:extLst>
          </p:cNvPr>
          <p:cNvSpPr>
            <a:spLocks noGrp="1"/>
          </p:cNvSpPr>
          <p:nvPr>
            <p:ph type="title"/>
          </p:nvPr>
        </p:nvSpPr>
        <p:spPr>
          <a:xfrm>
            <a:off x="144074" y="559475"/>
            <a:ext cx="2213643" cy="2630400"/>
          </a:xfrm>
        </p:spPr>
        <p:txBody>
          <a:bodyPr/>
          <a:lstStyle/>
          <a:p>
            <a:r>
              <a:rPr lang="uk-UA" dirty="0"/>
              <a:t>Стратегії поєднання формувального оцінювання з бальним</a:t>
            </a:r>
            <a:endParaRPr lang="ru-RU" dirty="0"/>
          </a:p>
        </p:txBody>
      </p:sp>
      <p:sp>
        <p:nvSpPr>
          <p:cNvPr id="3" name="Текст 2">
            <a:extLst>
              <a:ext uri="{FF2B5EF4-FFF2-40B4-BE49-F238E27FC236}">
                <a16:creationId xmlns:a16="http://schemas.microsoft.com/office/drawing/2014/main" id="{B16043F0-6F01-4F63-8A08-2C89333B7DB3}"/>
              </a:ext>
            </a:extLst>
          </p:cNvPr>
          <p:cNvSpPr>
            <a:spLocks noGrp="1"/>
          </p:cNvSpPr>
          <p:nvPr>
            <p:ph type="body" idx="1"/>
          </p:nvPr>
        </p:nvSpPr>
        <p:spPr>
          <a:xfrm>
            <a:off x="2449650" y="971550"/>
            <a:ext cx="1858800" cy="2739300"/>
          </a:xfrm>
        </p:spPr>
        <p:txBody>
          <a:bodyPr/>
          <a:lstStyle/>
          <a:p>
            <a:pPr marL="146050" indent="0">
              <a:buNone/>
            </a:pPr>
            <a:r>
              <a:rPr lang="uk-UA" b="1" i="1" dirty="0"/>
              <a:t>Бальна оцінка з коментарем</a:t>
            </a:r>
          </a:p>
          <a:p>
            <a:pPr marL="146050" indent="0">
              <a:buNone/>
            </a:pPr>
            <a:r>
              <a:rPr lang="uk-UA" dirty="0"/>
              <a:t>Додатковий коментар – не просто аргументація оцінки, а інформація, яка дасть змогу учневі усвідомлено навчатися, запросить до діалогу, пояснить, що треба поліпшити і як це зробити.</a:t>
            </a:r>
          </a:p>
        </p:txBody>
      </p:sp>
      <p:sp>
        <p:nvSpPr>
          <p:cNvPr id="4" name="Текст 3">
            <a:extLst>
              <a:ext uri="{FF2B5EF4-FFF2-40B4-BE49-F238E27FC236}">
                <a16:creationId xmlns:a16="http://schemas.microsoft.com/office/drawing/2014/main" id="{DE73FDF4-AF24-456B-B276-AD2D24C80998}"/>
              </a:ext>
            </a:extLst>
          </p:cNvPr>
          <p:cNvSpPr>
            <a:spLocks noGrp="1"/>
          </p:cNvSpPr>
          <p:nvPr>
            <p:ph type="body" idx="2"/>
          </p:nvPr>
        </p:nvSpPr>
        <p:spPr>
          <a:xfrm>
            <a:off x="4308450" y="965947"/>
            <a:ext cx="2119244" cy="4036359"/>
          </a:xfrm>
        </p:spPr>
        <p:txBody>
          <a:bodyPr/>
          <a:lstStyle/>
          <a:p>
            <a:pPr marL="146050" indent="0">
              <a:buNone/>
            </a:pPr>
            <a:r>
              <a:rPr lang="uk-UA" b="1" i="1" dirty="0"/>
              <a:t>Само- та </a:t>
            </a:r>
            <a:r>
              <a:rPr lang="uk-UA" b="1" i="1" dirty="0" err="1"/>
              <a:t>взаємооцінювання</a:t>
            </a:r>
            <a:r>
              <a:rPr lang="uk-UA" b="1" i="1" dirty="0"/>
              <a:t> </a:t>
            </a:r>
            <a:r>
              <a:rPr lang="uk-UA" dirty="0"/>
              <a:t>стане першим кроком до формувального оцінювання в системі бального. Важливо(!!!), щоб учні проводили само- або </a:t>
            </a:r>
            <a:r>
              <a:rPr lang="uk-UA" dirty="0" err="1"/>
              <a:t>взаємоцінювання</a:t>
            </a:r>
            <a:r>
              <a:rPr lang="uk-UA" dirty="0"/>
              <a:t> не інтуїтивно, а за допомогою критеріїв, які учитель запропонує сам або зробить разом із учнями.</a:t>
            </a:r>
          </a:p>
          <a:p>
            <a:pPr marL="146050" indent="0">
              <a:buNone/>
            </a:pPr>
            <a:r>
              <a:rPr lang="ru-RU" i="1" dirty="0" err="1">
                <a:hlinkClick r:id="rId2"/>
              </a:rPr>
              <a:t>Формувальне</a:t>
            </a:r>
            <a:r>
              <a:rPr lang="ru-RU" i="1" dirty="0">
                <a:hlinkClick r:id="rId2"/>
              </a:rPr>
              <a:t> </a:t>
            </a:r>
            <a:r>
              <a:rPr lang="ru-RU" i="1" dirty="0" err="1">
                <a:hlinkClick r:id="rId2"/>
              </a:rPr>
              <a:t>оцінювання</a:t>
            </a:r>
            <a:r>
              <a:rPr lang="ru-RU" i="1" dirty="0">
                <a:hlinkClick r:id="rId2"/>
              </a:rPr>
              <a:t>: </a:t>
            </a:r>
            <a:r>
              <a:rPr lang="ru-RU" i="1" dirty="0" err="1">
                <a:hlinkClick r:id="rId2"/>
              </a:rPr>
              <a:t>приклади</a:t>
            </a:r>
            <a:r>
              <a:rPr lang="ru-RU" i="1" dirty="0">
                <a:hlinkClick r:id="rId2"/>
              </a:rPr>
              <a:t> форм, </a:t>
            </a:r>
            <a:r>
              <a:rPr lang="ru-RU" i="1" dirty="0" err="1">
                <a:hlinkClick r:id="rId2"/>
              </a:rPr>
              <a:t>які</a:t>
            </a:r>
            <a:r>
              <a:rPr lang="ru-RU" i="1" dirty="0">
                <a:hlinkClick r:id="rId2"/>
              </a:rPr>
              <a:t> </a:t>
            </a:r>
            <a:r>
              <a:rPr lang="ru-RU" i="1" dirty="0" err="1">
                <a:hlinkClick r:id="rId2"/>
              </a:rPr>
              <a:t>заповнюють</a:t>
            </a:r>
            <a:r>
              <a:rPr lang="ru-RU" i="1" dirty="0">
                <a:hlinkClick r:id="rId2"/>
              </a:rPr>
              <a:t> </a:t>
            </a:r>
            <a:r>
              <a:rPr lang="ru-RU" i="1" dirty="0" err="1">
                <a:hlinkClick r:id="rId2"/>
              </a:rPr>
              <a:t>фінські</a:t>
            </a:r>
            <a:r>
              <a:rPr lang="ru-RU" i="1" dirty="0">
                <a:hlinkClick r:id="rId2"/>
              </a:rPr>
              <a:t> </a:t>
            </a:r>
            <a:r>
              <a:rPr lang="ru-RU" i="1" dirty="0" err="1">
                <a:hlinkClick r:id="rId2"/>
              </a:rPr>
              <a:t>вчителі</a:t>
            </a:r>
            <a:r>
              <a:rPr lang="ru-RU" i="1" dirty="0">
                <a:hlinkClick r:id="rId2"/>
              </a:rPr>
              <a:t>, </a:t>
            </a:r>
            <a:r>
              <a:rPr lang="ru-RU" i="1" dirty="0" err="1">
                <a:hlinkClick r:id="rId2"/>
              </a:rPr>
              <a:t>діти</a:t>
            </a:r>
            <a:r>
              <a:rPr lang="ru-RU" i="1" dirty="0">
                <a:hlinkClick r:id="rId2"/>
              </a:rPr>
              <a:t> та </a:t>
            </a:r>
            <a:r>
              <a:rPr lang="ru-RU" i="1" dirty="0" err="1">
                <a:hlinkClick r:id="rId2"/>
              </a:rPr>
              <a:t>їхні</a:t>
            </a:r>
            <a:r>
              <a:rPr lang="ru-RU" i="1" dirty="0">
                <a:hlinkClick r:id="rId2"/>
              </a:rPr>
              <a:t> батьки</a:t>
            </a:r>
            <a:endParaRPr lang="ru-RU" i="1" dirty="0"/>
          </a:p>
        </p:txBody>
      </p:sp>
      <p:sp>
        <p:nvSpPr>
          <p:cNvPr id="5" name="Текст 4">
            <a:extLst>
              <a:ext uri="{FF2B5EF4-FFF2-40B4-BE49-F238E27FC236}">
                <a16:creationId xmlns:a16="http://schemas.microsoft.com/office/drawing/2014/main" id="{F0A5D104-F8D0-4D86-A9FA-F01CA22AB686}"/>
              </a:ext>
            </a:extLst>
          </p:cNvPr>
          <p:cNvSpPr>
            <a:spLocks noGrp="1"/>
          </p:cNvSpPr>
          <p:nvPr>
            <p:ph type="body" idx="3"/>
          </p:nvPr>
        </p:nvSpPr>
        <p:spPr>
          <a:xfrm>
            <a:off x="6519627" y="971549"/>
            <a:ext cx="2119244" cy="3609415"/>
          </a:xfrm>
        </p:spPr>
        <p:txBody>
          <a:bodyPr/>
          <a:lstStyle/>
          <a:p>
            <a:pPr marL="146050" indent="0">
              <a:buNone/>
            </a:pPr>
            <a:r>
              <a:rPr lang="uk-UA" b="1" i="1" dirty="0"/>
              <a:t>Зміна шкали оцінювання</a:t>
            </a:r>
          </a:p>
          <a:p>
            <a:pPr marL="146050" indent="0">
              <a:buNone/>
            </a:pPr>
            <a:r>
              <a:rPr lang="uk-UA" dirty="0"/>
              <a:t>Вчитель пропонує учням нову шкалу оцінювання (наприклад, стобальну) з чіткими критеріями, що переключає увагу учнів із «ярлика» на реальний поступ у навчанні. Це дасть учням змогу зосередитися не на оцінці, а на тому, щоб дотриматися критеріїв і досягнути поступу за ними.</a:t>
            </a:r>
            <a:endParaRPr lang="ru-RU" dirty="0"/>
          </a:p>
        </p:txBody>
      </p:sp>
      <p:sp>
        <p:nvSpPr>
          <p:cNvPr id="6" name="Номер слайда 5">
            <a:extLst>
              <a:ext uri="{FF2B5EF4-FFF2-40B4-BE49-F238E27FC236}">
                <a16:creationId xmlns:a16="http://schemas.microsoft.com/office/drawing/2014/main" id="{AE817BC3-74AC-4163-9041-D8196E267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40515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CD6F9-A865-4FC8-9D75-899FF91B82B4}"/>
              </a:ext>
            </a:extLst>
          </p:cNvPr>
          <p:cNvSpPr>
            <a:spLocks noGrp="1"/>
          </p:cNvSpPr>
          <p:nvPr>
            <p:ph type="title"/>
          </p:nvPr>
        </p:nvSpPr>
        <p:spPr>
          <a:xfrm>
            <a:off x="144074" y="559475"/>
            <a:ext cx="2213643" cy="2630400"/>
          </a:xfrm>
        </p:spPr>
        <p:txBody>
          <a:bodyPr/>
          <a:lstStyle/>
          <a:p>
            <a:r>
              <a:rPr lang="uk-UA" dirty="0"/>
              <a:t>Стратегії поєднання формувального оцінювання з бальним</a:t>
            </a:r>
            <a:endParaRPr lang="ru-RU" dirty="0"/>
          </a:p>
        </p:txBody>
      </p:sp>
      <p:sp>
        <p:nvSpPr>
          <p:cNvPr id="3" name="Текст 2">
            <a:extLst>
              <a:ext uri="{FF2B5EF4-FFF2-40B4-BE49-F238E27FC236}">
                <a16:creationId xmlns:a16="http://schemas.microsoft.com/office/drawing/2014/main" id="{B16043F0-6F01-4F63-8A08-2C89333B7DB3}"/>
              </a:ext>
            </a:extLst>
          </p:cNvPr>
          <p:cNvSpPr>
            <a:spLocks noGrp="1"/>
          </p:cNvSpPr>
          <p:nvPr>
            <p:ph type="body" idx="1"/>
          </p:nvPr>
        </p:nvSpPr>
        <p:spPr>
          <a:xfrm>
            <a:off x="2596561" y="1112744"/>
            <a:ext cx="2636767" cy="4030756"/>
          </a:xfrm>
        </p:spPr>
        <p:txBody>
          <a:bodyPr/>
          <a:lstStyle/>
          <a:p>
            <a:pPr marL="146050" indent="0">
              <a:buNone/>
            </a:pPr>
            <a:r>
              <a:rPr lang="uk-UA" b="1" i="1" dirty="0"/>
              <a:t>Система відзнак</a:t>
            </a:r>
          </a:p>
          <a:p>
            <a:pPr marL="146050" indent="0">
              <a:buNone/>
            </a:pPr>
            <a:r>
              <a:rPr lang="uk-UA" dirty="0"/>
              <a:t>Школи дедалі частіше використовують системи відзнак за чіткими критеріями, щоб мотивувати учнів розвиватися. Унікальні </a:t>
            </a:r>
            <a:r>
              <a:rPr lang="uk-UA" dirty="0" err="1"/>
              <a:t>баджики</a:t>
            </a:r>
            <a:r>
              <a:rPr lang="uk-UA" dirty="0"/>
              <a:t> (значок, емблема), шкільна валюта, наліпки тощо, якими відзначають різні досягнення учнів, дають змогу зосередити увагу на постійному розвитку й не закріплювати за учнями ярликів «відмінників» чи «</a:t>
            </a:r>
            <a:r>
              <a:rPr lang="uk-UA" dirty="0" err="1"/>
              <a:t>невдах</a:t>
            </a:r>
            <a:r>
              <a:rPr lang="uk-UA" dirty="0"/>
              <a:t>».</a:t>
            </a:r>
          </a:p>
        </p:txBody>
      </p:sp>
      <p:sp>
        <p:nvSpPr>
          <p:cNvPr id="5" name="Текст 4">
            <a:extLst>
              <a:ext uri="{FF2B5EF4-FFF2-40B4-BE49-F238E27FC236}">
                <a16:creationId xmlns:a16="http://schemas.microsoft.com/office/drawing/2014/main" id="{F0A5D104-F8D0-4D86-A9FA-F01CA22AB686}"/>
              </a:ext>
            </a:extLst>
          </p:cNvPr>
          <p:cNvSpPr>
            <a:spLocks noGrp="1"/>
          </p:cNvSpPr>
          <p:nvPr>
            <p:ph type="body" idx="3"/>
          </p:nvPr>
        </p:nvSpPr>
        <p:spPr>
          <a:xfrm>
            <a:off x="5472172" y="1112744"/>
            <a:ext cx="2337602" cy="3152215"/>
          </a:xfrm>
        </p:spPr>
        <p:txBody>
          <a:bodyPr/>
          <a:lstStyle/>
          <a:p>
            <a:pPr marL="146050" indent="0">
              <a:buNone/>
            </a:pPr>
            <a:r>
              <a:rPr lang="uk-UA" b="1" i="1" dirty="0"/>
              <a:t>Оцінювання за вибором</a:t>
            </a:r>
          </a:p>
          <a:p>
            <a:pPr marL="146050" indent="0">
              <a:buNone/>
            </a:pPr>
            <a:r>
              <a:rPr lang="uk-UA" dirty="0"/>
              <a:t>Учень самостійно обирає тему, яку учитель оцінюватиме на </a:t>
            </a:r>
            <a:r>
              <a:rPr lang="uk-UA" dirty="0" err="1"/>
              <a:t>уроках</a:t>
            </a:r>
            <a:r>
              <a:rPr lang="uk-UA" dirty="0"/>
              <a:t> і під час контрольних робіт. Це дасть учителю змогу побачити сильні сторони дитини й з’ясувати її інтереси та страхи. </a:t>
            </a:r>
            <a:endParaRPr lang="ru-RU" dirty="0"/>
          </a:p>
        </p:txBody>
      </p:sp>
      <p:sp>
        <p:nvSpPr>
          <p:cNvPr id="6" name="Номер слайда 5">
            <a:extLst>
              <a:ext uri="{FF2B5EF4-FFF2-40B4-BE49-F238E27FC236}">
                <a16:creationId xmlns:a16="http://schemas.microsoft.com/office/drawing/2014/main" id="{AE817BC3-74AC-4163-9041-D8196E267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80466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50" y="2760009"/>
            <a:ext cx="3371700" cy="1159800"/>
          </a:xfrm>
          <a:prstGeom prst="rect">
            <a:avLst/>
          </a:prstGeom>
        </p:spPr>
        <p:txBody>
          <a:bodyPr spcFirstLastPara="1" wrap="square" lIns="91425" tIns="91425" rIns="91425" bIns="91425" anchor="b" anchorCtr="0">
            <a:noAutofit/>
          </a:bodyPr>
          <a:lstStyle/>
          <a:p>
            <a:pPr lvl="0">
              <a:spcBef>
                <a:spcPts val="600"/>
              </a:spcBef>
              <a:spcAft>
                <a:spcPts val="1000"/>
              </a:spcAft>
              <a:buClr>
                <a:srgbClr val="4A5C65"/>
              </a:buClr>
            </a:pPr>
            <a:r>
              <a:rPr lang="ru-RU" sz="2400" b="1" i="1" dirty="0">
                <a:solidFill>
                  <a:srgbClr val="FFC000"/>
                </a:solidFill>
                <a:sym typeface="Lato Light"/>
              </a:rPr>
              <a:t>3.</a:t>
            </a:r>
            <a:br>
              <a:rPr lang="ru-RU" sz="2400" b="1" i="1" dirty="0">
                <a:solidFill>
                  <a:srgbClr val="FFC000"/>
                </a:solidFill>
                <a:sym typeface="Lato Light"/>
              </a:rPr>
            </a:br>
            <a:br>
              <a:rPr lang="ru-RU" sz="2400" b="1" i="1" dirty="0">
                <a:solidFill>
                  <a:srgbClr val="FFC000"/>
                </a:solidFill>
                <a:sym typeface="Lato Light"/>
              </a:rPr>
            </a:br>
            <a:r>
              <a:rPr lang="ru-RU" sz="2400" b="1" i="1" dirty="0" err="1">
                <a:solidFill>
                  <a:srgbClr val="FFC000"/>
                </a:solidFill>
                <a:sym typeface="Lato Light"/>
              </a:rPr>
              <a:t>Що</a:t>
            </a:r>
            <a:r>
              <a:rPr lang="ru-RU" sz="2400" b="1" i="1" dirty="0">
                <a:solidFill>
                  <a:srgbClr val="FFC000"/>
                </a:solidFill>
                <a:sym typeface="Lato Light"/>
              </a:rPr>
              <a:t> </a:t>
            </a:r>
            <a:r>
              <a:rPr lang="ru-RU" sz="2400" b="1" i="1" dirty="0" err="1">
                <a:solidFill>
                  <a:srgbClr val="FFC000"/>
                </a:solidFill>
                <a:sym typeface="Lato Light"/>
              </a:rPr>
              <a:t>врахувати</a:t>
            </a:r>
            <a:r>
              <a:rPr lang="ru-RU" sz="2400" b="1" i="1" dirty="0">
                <a:solidFill>
                  <a:srgbClr val="FFC000"/>
                </a:solidFill>
                <a:sym typeface="Lato Light"/>
              </a:rPr>
              <a:t> та </a:t>
            </a:r>
            <a:r>
              <a:rPr lang="ru-RU" sz="2400" b="1" i="1" dirty="0" err="1">
                <a:solidFill>
                  <a:srgbClr val="FFC000"/>
                </a:solidFill>
                <a:sym typeface="Lato Light"/>
              </a:rPr>
              <a:t>які</a:t>
            </a:r>
            <a:r>
              <a:rPr lang="ru-RU" sz="2400" b="1" i="1" dirty="0">
                <a:solidFill>
                  <a:srgbClr val="FFC000"/>
                </a:solidFill>
                <a:sym typeface="Lato Light"/>
              </a:rPr>
              <a:t> </a:t>
            </a:r>
            <a:r>
              <a:rPr lang="ru-RU" sz="2400" b="1" i="1" dirty="0" err="1">
                <a:solidFill>
                  <a:srgbClr val="FFC000"/>
                </a:solidFill>
                <a:sym typeface="Lato Light"/>
              </a:rPr>
              <a:t>критерії</a:t>
            </a:r>
            <a:r>
              <a:rPr lang="ru-RU" sz="2400" b="1" i="1" dirty="0">
                <a:solidFill>
                  <a:srgbClr val="FFC000"/>
                </a:solidFill>
                <a:sym typeface="Lato Light"/>
              </a:rPr>
              <a:t> обрати при </a:t>
            </a:r>
            <a:r>
              <a:rPr lang="ru-RU" sz="2400" b="1" i="1" dirty="0" err="1">
                <a:solidFill>
                  <a:srgbClr val="FFC000"/>
                </a:solidFill>
                <a:sym typeface="Lato Light"/>
              </a:rPr>
              <a:t>оцінюванні</a:t>
            </a:r>
            <a:r>
              <a:rPr lang="ru-RU" sz="2400" b="1" i="1" dirty="0">
                <a:solidFill>
                  <a:srgbClr val="FFC000"/>
                </a:solidFill>
                <a:sym typeface="Lato Light"/>
              </a:rPr>
              <a:t> </a:t>
            </a:r>
            <a:r>
              <a:rPr lang="ru-RU" sz="2400" b="1" i="1" dirty="0" err="1">
                <a:solidFill>
                  <a:srgbClr val="FFC000"/>
                </a:solidFill>
                <a:sym typeface="Lato Light"/>
              </a:rPr>
              <a:t>навчальних</a:t>
            </a:r>
            <a:r>
              <a:rPr lang="ru-RU" sz="2400" b="1" i="1" dirty="0">
                <a:solidFill>
                  <a:srgbClr val="FFC000"/>
                </a:solidFill>
                <a:sym typeface="Lato Light"/>
              </a:rPr>
              <a:t> </a:t>
            </a:r>
            <a:r>
              <a:rPr lang="ru-RU" sz="2400" b="1" i="1" dirty="0" err="1">
                <a:solidFill>
                  <a:srgbClr val="FFC000"/>
                </a:solidFill>
                <a:sym typeface="Lato Light"/>
              </a:rPr>
              <a:t>досягнень</a:t>
            </a:r>
            <a:r>
              <a:rPr lang="ru-RU" sz="2400" b="1" i="1" dirty="0">
                <a:solidFill>
                  <a:srgbClr val="FFC000"/>
                </a:solidFill>
                <a:sym typeface="Lato Light"/>
              </a:rPr>
              <a:t> </a:t>
            </a:r>
            <a:r>
              <a:rPr lang="ru-RU" sz="2400" b="1" i="1" dirty="0" err="1">
                <a:solidFill>
                  <a:srgbClr val="FFC000"/>
                </a:solidFill>
                <a:sym typeface="Lato Light"/>
              </a:rPr>
              <a:t>учнів</a:t>
            </a:r>
            <a:endParaRPr lang="ru-RU" sz="2400" b="1" i="1" dirty="0">
              <a:solidFill>
                <a:srgbClr val="FFC000"/>
              </a:solidFill>
              <a:latin typeface="Lato Light"/>
              <a:sym typeface="Lato Light"/>
            </a:endParaRPr>
          </a:p>
        </p:txBody>
      </p:sp>
    </p:spTree>
    <p:extLst>
      <p:ext uri="{BB962C8B-B14F-4D97-AF65-F5344CB8AC3E}">
        <p14:creationId xmlns:p14="http://schemas.microsoft.com/office/powerpoint/2010/main" val="272317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dirty="0"/>
              <a:t>Розмежовуємо поняття «оцінювання» та «оцінка»</a:t>
            </a:r>
            <a:endParaRPr dirty="0"/>
          </a:p>
        </p:txBody>
      </p:sp>
      <p:sp>
        <p:nvSpPr>
          <p:cNvPr id="396" name="Google Shape;396;p16"/>
          <p:cNvSpPr txBox="1">
            <a:spLocks noGrp="1"/>
          </p:cNvSpPr>
          <p:nvPr>
            <p:ph type="body" idx="1"/>
          </p:nvPr>
        </p:nvSpPr>
        <p:spPr>
          <a:xfrm>
            <a:off x="2775830" y="820475"/>
            <a:ext cx="2516400"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uk-UA" sz="1600" b="1" dirty="0">
                <a:solidFill>
                  <a:srgbClr val="4A5C65"/>
                </a:solidFill>
              </a:rPr>
              <a:t>Оцінка – </a:t>
            </a:r>
            <a:r>
              <a:rPr lang="uk-UA" sz="1600" dirty="0">
                <a:solidFill>
                  <a:srgbClr val="4A5C65"/>
                </a:solidFill>
              </a:rPr>
              <a:t>визначення й вираження в умовних знаках – балах та оцінних судженнях учителя – наскільки учні засвоїли знання, уміння та навички відповідно до вимог навчальних програм.</a:t>
            </a:r>
            <a:endParaRPr sz="16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Текст 3">
            <a:extLst>
              <a:ext uri="{FF2B5EF4-FFF2-40B4-BE49-F238E27FC236}">
                <a16:creationId xmlns:a16="http://schemas.microsoft.com/office/drawing/2014/main" id="{948F2CAF-9A89-4CF4-91AB-ADFB980F6F44}"/>
              </a:ext>
            </a:extLst>
          </p:cNvPr>
          <p:cNvSpPr>
            <a:spLocks noGrp="1"/>
          </p:cNvSpPr>
          <p:nvPr>
            <p:ph type="body" idx="2"/>
          </p:nvPr>
        </p:nvSpPr>
        <p:spPr>
          <a:xfrm>
            <a:off x="5208494" y="666949"/>
            <a:ext cx="3458190" cy="4058487"/>
          </a:xfrm>
        </p:spPr>
        <p:txBody>
          <a:bodyPr/>
          <a:lstStyle/>
          <a:p>
            <a:pPr marL="114300" indent="0">
              <a:buNone/>
            </a:pPr>
            <a:r>
              <a:rPr lang="uk-UA" sz="1600" b="1" dirty="0"/>
              <a:t>Оцінювання</a:t>
            </a:r>
            <a:r>
              <a:rPr lang="uk-UA" sz="1600" dirty="0"/>
              <a:t> – визначають як процес, що відбувається постійно: під час роботи на </a:t>
            </a:r>
            <a:r>
              <a:rPr lang="uk-UA" sz="1600" dirty="0" err="1"/>
              <a:t>уроці</a:t>
            </a:r>
            <a:r>
              <a:rPr lang="uk-UA" sz="1600" dirty="0"/>
              <a:t>, спостереження за навчальною діяльністю учнів, аналізу їхніх відповідей та виконання різних видів робіт.</a:t>
            </a:r>
          </a:p>
          <a:p>
            <a:pPr marL="114300" indent="0">
              <a:buNone/>
            </a:pPr>
            <a:r>
              <a:rPr lang="uk-UA" sz="1400" i="1" dirty="0"/>
              <a:t>Оцінювання – основний засіб, за допомогою якого вимірюють досягнення й діагностують проблеми навчання, надають зворотний зв’язок, ознайомлюють учасників освітнього процесу зі станом, проблемами й досягненнями в освіті.</a:t>
            </a:r>
            <a:endParaRPr lang="ru-RU" sz="1400" i="1" dirty="0"/>
          </a:p>
        </p:txBody>
      </p:sp>
      <p:sp>
        <p:nvSpPr>
          <p:cNvPr id="5" name="TextBox 4">
            <a:extLst>
              <a:ext uri="{FF2B5EF4-FFF2-40B4-BE49-F238E27FC236}">
                <a16:creationId xmlns:a16="http://schemas.microsoft.com/office/drawing/2014/main" id="{D0231FDE-0826-4582-9309-15FCD5B67B83}"/>
              </a:ext>
            </a:extLst>
          </p:cNvPr>
          <p:cNvSpPr txBox="1"/>
          <p:nvPr/>
        </p:nvSpPr>
        <p:spPr>
          <a:xfrm>
            <a:off x="477316" y="4417659"/>
            <a:ext cx="7377953" cy="307777"/>
          </a:xfrm>
          <a:prstGeom prst="rect">
            <a:avLst/>
          </a:prstGeom>
          <a:noFill/>
        </p:spPr>
        <p:txBody>
          <a:bodyPr wrap="square" rtlCol="0">
            <a:spAutoFit/>
          </a:bodyPr>
          <a:lstStyle/>
          <a:p>
            <a:r>
              <a:rPr lang="uk-UA" b="1" i="1" dirty="0">
                <a:solidFill>
                  <a:schemeClr val="accent1">
                    <a:lumMod val="75000"/>
                  </a:schemeClr>
                </a:solidFill>
              </a:rPr>
              <a:t>Отже, оцінювання – це процес, а оцінка – це результат процесу оцінювання.</a:t>
            </a:r>
            <a:endParaRPr lang="ru-RU" b="1" i="1" dirty="0">
              <a:solidFill>
                <a:schemeClr val="accent1">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6C3B1-C647-43F2-A5C3-D2E52C1FD879}"/>
              </a:ext>
            </a:extLst>
          </p:cNvPr>
          <p:cNvSpPr>
            <a:spLocks noGrp="1"/>
          </p:cNvSpPr>
          <p:nvPr>
            <p:ph type="title"/>
          </p:nvPr>
        </p:nvSpPr>
        <p:spPr/>
        <p:txBody>
          <a:bodyPr/>
          <a:lstStyle/>
          <a:p>
            <a:r>
              <a:rPr lang="uk-UA" dirty="0"/>
              <a:t>Види оцінювання</a:t>
            </a:r>
            <a:endParaRPr lang="ru-RU" dirty="0"/>
          </a:p>
        </p:txBody>
      </p:sp>
      <p:sp>
        <p:nvSpPr>
          <p:cNvPr id="3" name="Текст 2">
            <a:extLst>
              <a:ext uri="{FF2B5EF4-FFF2-40B4-BE49-F238E27FC236}">
                <a16:creationId xmlns:a16="http://schemas.microsoft.com/office/drawing/2014/main" id="{D6D52553-663B-448E-B9C5-F3303910D808}"/>
              </a:ext>
            </a:extLst>
          </p:cNvPr>
          <p:cNvSpPr>
            <a:spLocks noGrp="1"/>
          </p:cNvSpPr>
          <p:nvPr>
            <p:ph type="body" idx="1"/>
          </p:nvPr>
        </p:nvSpPr>
        <p:spPr>
          <a:xfrm>
            <a:off x="2910839" y="811663"/>
            <a:ext cx="5292300" cy="3520671"/>
          </a:xfrm>
        </p:spPr>
        <p:txBody>
          <a:bodyPr/>
          <a:lstStyle/>
          <a:p>
            <a:pPr marL="101600" indent="0">
              <a:buNone/>
            </a:pPr>
            <a:r>
              <a:rPr lang="uk-UA" sz="1600" b="1" dirty="0"/>
              <a:t>Діагностичне</a:t>
            </a:r>
          </a:p>
          <a:p>
            <a:pPr marL="101600" indent="0">
              <a:buNone/>
            </a:pPr>
            <a:r>
              <a:rPr lang="uk-UA" sz="1600" dirty="0"/>
              <a:t>Зазвичай проводять на початку навчального року або на першому занятті, коли починають вивчати новий розділ.</a:t>
            </a:r>
          </a:p>
          <a:p>
            <a:pPr marL="101600" indent="0">
              <a:buNone/>
            </a:pPr>
            <a:r>
              <a:rPr lang="uk-UA" sz="1600" dirty="0"/>
              <a:t>Воно дає змогу:</a:t>
            </a:r>
          </a:p>
          <a:p>
            <a:pPr>
              <a:buFont typeface="Wingdings" panose="05000000000000000000" pitchFamily="2" charset="2"/>
              <a:buChar char="ü"/>
            </a:pPr>
            <a:r>
              <a:rPr lang="uk-UA" sz="1600" i="1" dirty="0"/>
              <a:t>Визначити </a:t>
            </a:r>
            <a:r>
              <a:rPr lang="uk-UA" sz="1600" dirty="0"/>
              <a:t>початковий рівень сформованості знань, умінь, навичок і </a:t>
            </a:r>
            <a:r>
              <a:rPr lang="uk-UA" sz="1600" dirty="0" err="1"/>
              <a:t>компетентностей</a:t>
            </a:r>
            <a:r>
              <a:rPr lang="uk-UA" sz="1600" dirty="0"/>
              <a:t> учнів;</a:t>
            </a:r>
          </a:p>
          <a:p>
            <a:pPr>
              <a:buFont typeface="Wingdings" panose="05000000000000000000" pitchFamily="2" charset="2"/>
              <a:buChar char="ü"/>
            </a:pPr>
            <a:r>
              <a:rPr lang="uk-UA" sz="1600" i="1" dirty="0"/>
              <a:t>Скорегувати </a:t>
            </a:r>
            <a:r>
              <a:rPr lang="uk-UA" sz="1600" dirty="0"/>
              <a:t>календарно-тематичний план так, щоб він відповідав запитам учнів;</a:t>
            </a:r>
          </a:p>
          <a:p>
            <a:pPr>
              <a:buFont typeface="Wingdings" panose="05000000000000000000" pitchFamily="2" charset="2"/>
              <a:buChar char="ü"/>
            </a:pPr>
            <a:r>
              <a:rPr lang="uk-UA" sz="1600" i="1" dirty="0"/>
              <a:t>Спрогнозувати</a:t>
            </a:r>
            <a:r>
              <a:rPr lang="uk-UA" sz="1600" dirty="0"/>
              <a:t>, а в подальшому – й подолати можливі труднощі у навчанні;</a:t>
            </a:r>
          </a:p>
          <a:p>
            <a:pPr>
              <a:buFont typeface="Wingdings" panose="05000000000000000000" pitchFamily="2" charset="2"/>
              <a:buChar char="ü"/>
            </a:pPr>
            <a:r>
              <a:rPr lang="uk-UA" sz="1600" i="1" dirty="0"/>
              <a:t>Створити </a:t>
            </a:r>
            <a:r>
              <a:rPr lang="uk-UA" sz="1600" dirty="0"/>
              <a:t>мотиваційну проблемну ситуацію.</a:t>
            </a:r>
            <a:endParaRPr lang="ru-RU" sz="1600" i="1" dirty="0"/>
          </a:p>
        </p:txBody>
      </p:sp>
      <p:sp>
        <p:nvSpPr>
          <p:cNvPr id="4" name="Номер слайда 3">
            <a:extLst>
              <a:ext uri="{FF2B5EF4-FFF2-40B4-BE49-F238E27FC236}">
                <a16:creationId xmlns:a16="http://schemas.microsoft.com/office/drawing/2014/main" id="{7DC01EE2-06DB-4F8B-84C1-ECCF23DD9F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45793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1242150" y="1247400"/>
            <a:ext cx="66597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r>
              <a:rPr lang="uk-UA" dirty="0"/>
              <a:t>План заходу</a:t>
            </a:r>
          </a:p>
          <a:p>
            <a:pPr lvl="0" indent="-457200" algn="l" rtl="0">
              <a:spcBef>
                <a:spcPts val="600"/>
              </a:spcBef>
              <a:spcAft>
                <a:spcPts val="1000"/>
              </a:spcAft>
              <a:buAutoNum type="arabicPeriod"/>
            </a:pPr>
            <a:r>
              <a:rPr lang="uk-UA" sz="2000" dirty="0"/>
              <a:t>Як оцінювати навчальні досягнення учнів 5-6 класів. Працюємо з нормативними актами</a:t>
            </a:r>
          </a:p>
          <a:p>
            <a:pPr lvl="0" indent="-457200" algn="l" rtl="0">
              <a:spcBef>
                <a:spcPts val="600"/>
              </a:spcBef>
              <a:spcAft>
                <a:spcPts val="1000"/>
              </a:spcAft>
              <a:buAutoNum type="arabicPeriod"/>
            </a:pPr>
            <a:r>
              <a:rPr lang="uk-UA" sz="2000" dirty="0"/>
              <a:t>Як упровадити формувальне оцінювання в 5-11 класах</a:t>
            </a:r>
          </a:p>
          <a:p>
            <a:pPr lvl="0" indent="-457200" algn="l" rtl="0">
              <a:spcBef>
                <a:spcPts val="600"/>
              </a:spcBef>
              <a:spcAft>
                <a:spcPts val="1000"/>
              </a:spcAft>
              <a:buAutoNum type="arabicPeriod"/>
            </a:pPr>
            <a:r>
              <a:rPr lang="uk-UA" sz="2000" dirty="0"/>
              <a:t>Що врахувати та які критерії обрати при оцінюванні навчальних досягнень учнів</a:t>
            </a:r>
            <a:endParaRPr sz="2000" dirty="0"/>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6C3B1-C647-43F2-A5C3-D2E52C1FD879}"/>
              </a:ext>
            </a:extLst>
          </p:cNvPr>
          <p:cNvSpPr>
            <a:spLocks noGrp="1"/>
          </p:cNvSpPr>
          <p:nvPr>
            <p:ph type="title"/>
          </p:nvPr>
        </p:nvSpPr>
        <p:spPr/>
        <p:txBody>
          <a:bodyPr/>
          <a:lstStyle/>
          <a:p>
            <a:r>
              <a:rPr lang="uk-UA" dirty="0"/>
              <a:t>Види оцінювання</a:t>
            </a:r>
            <a:endParaRPr lang="ru-RU" dirty="0"/>
          </a:p>
        </p:txBody>
      </p:sp>
      <p:sp>
        <p:nvSpPr>
          <p:cNvPr id="3" name="Текст 2">
            <a:extLst>
              <a:ext uri="{FF2B5EF4-FFF2-40B4-BE49-F238E27FC236}">
                <a16:creationId xmlns:a16="http://schemas.microsoft.com/office/drawing/2014/main" id="{D6D52553-663B-448E-B9C5-F3303910D808}"/>
              </a:ext>
            </a:extLst>
          </p:cNvPr>
          <p:cNvSpPr>
            <a:spLocks noGrp="1"/>
          </p:cNvSpPr>
          <p:nvPr>
            <p:ph type="body" idx="1"/>
          </p:nvPr>
        </p:nvSpPr>
        <p:spPr>
          <a:xfrm>
            <a:off x="2946698" y="1035781"/>
            <a:ext cx="5292300" cy="3520671"/>
          </a:xfrm>
        </p:spPr>
        <p:txBody>
          <a:bodyPr/>
          <a:lstStyle/>
          <a:p>
            <a:pPr marL="101600" indent="0">
              <a:buNone/>
            </a:pPr>
            <a:r>
              <a:rPr lang="uk-UA" sz="1600" b="1" dirty="0"/>
              <a:t>Формувальне оцінювання – </a:t>
            </a:r>
            <a:r>
              <a:rPr lang="uk-UA" sz="1600" dirty="0"/>
              <a:t>оцінювання прогресу учнів</a:t>
            </a:r>
            <a:endParaRPr lang="uk-UA" sz="1600" b="1" dirty="0"/>
          </a:p>
          <a:p>
            <a:pPr marL="101600" indent="0">
              <a:buNone/>
            </a:pPr>
            <a:r>
              <a:rPr lang="uk-UA" sz="1600" dirty="0"/>
              <a:t>Має на меті:</a:t>
            </a:r>
          </a:p>
          <a:p>
            <a:pPr>
              <a:buFont typeface="Wingdings" panose="05000000000000000000" pitchFamily="2" charset="2"/>
              <a:buChar char="ü"/>
            </a:pPr>
            <a:r>
              <a:rPr lang="uk-UA" sz="1600" i="1" dirty="0"/>
              <a:t>Адаптувати</a:t>
            </a:r>
            <a:r>
              <a:rPr lang="uk-UA" sz="1600" dirty="0"/>
              <a:t> освітній процес відповідно до рівня розвитку </a:t>
            </a:r>
            <a:r>
              <a:rPr lang="uk-UA" sz="1600" dirty="0" err="1"/>
              <a:t>компетентностей</a:t>
            </a:r>
            <a:r>
              <a:rPr lang="uk-UA" sz="1600" dirty="0"/>
              <a:t> учнів;</a:t>
            </a:r>
          </a:p>
          <a:p>
            <a:pPr>
              <a:buFont typeface="Wingdings" panose="05000000000000000000" pitchFamily="2" charset="2"/>
              <a:buChar char="ü"/>
            </a:pPr>
            <a:r>
              <a:rPr lang="uk-UA" sz="1600" i="1" dirty="0"/>
              <a:t>Поліпшити</a:t>
            </a:r>
            <a:r>
              <a:rPr lang="uk-UA" sz="1600" dirty="0"/>
              <a:t> процес навчання, а не констатувати рівень навчальних результатів</a:t>
            </a:r>
            <a:endParaRPr lang="ru-RU" sz="1600" dirty="0"/>
          </a:p>
        </p:txBody>
      </p:sp>
      <p:sp>
        <p:nvSpPr>
          <p:cNvPr id="4" name="Номер слайда 3">
            <a:extLst>
              <a:ext uri="{FF2B5EF4-FFF2-40B4-BE49-F238E27FC236}">
                <a16:creationId xmlns:a16="http://schemas.microsoft.com/office/drawing/2014/main" id="{7DC01EE2-06DB-4F8B-84C1-ECCF23DD9F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77117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A0AFC-D19F-4AFA-AB69-2B9FE0CE4A5C}"/>
              </a:ext>
            </a:extLst>
          </p:cNvPr>
          <p:cNvSpPr>
            <a:spLocks noGrp="1"/>
          </p:cNvSpPr>
          <p:nvPr>
            <p:ph type="title"/>
          </p:nvPr>
        </p:nvSpPr>
        <p:spPr>
          <a:xfrm>
            <a:off x="144074" y="559475"/>
            <a:ext cx="2213643" cy="2630400"/>
          </a:xfrm>
        </p:spPr>
        <p:txBody>
          <a:bodyPr/>
          <a:lstStyle/>
          <a:p>
            <a:pPr algn="ctr"/>
            <a:r>
              <a:rPr lang="uk-UA" dirty="0"/>
              <a:t>Методи діагностичного</a:t>
            </a:r>
            <a:br>
              <a:rPr lang="uk-UA" dirty="0"/>
            </a:br>
            <a:r>
              <a:rPr lang="uk-UA" dirty="0"/>
              <a:t> та формувального оцінювання</a:t>
            </a:r>
            <a:endParaRPr lang="ru-RU" dirty="0"/>
          </a:p>
        </p:txBody>
      </p:sp>
      <p:sp>
        <p:nvSpPr>
          <p:cNvPr id="4" name="Текст 3">
            <a:extLst>
              <a:ext uri="{FF2B5EF4-FFF2-40B4-BE49-F238E27FC236}">
                <a16:creationId xmlns:a16="http://schemas.microsoft.com/office/drawing/2014/main" id="{D00FA606-534D-45A0-A000-D7B4B1031C9A}"/>
              </a:ext>
            </a:extLst>
          </p:cNvPr>
          <p:cNvSpPr>
            <a:spLocks noGrp="1"/>
          </p:cNvSpPr>
          <p:nvPr>
            <p:ph type="body" idx="1"/>
          </p:nvPr>
        </p:nvSpPr>
        <p:spPr>
          <a:xfrm>
            <a:off x="2357717" y="1023961"/>
            <a:ext cx="2563646" cy="3560063"/>
          </a:xfrm>
        </p:spPr>
        <p:txBody>
          <a:bodyPr/>
          <a:lstStyle/>
          <a:p>
            <a:pPr marL="114300" indent="0">
              <a:buNone/>
            </a:pPr>
            <a:r>
              <a:rPr lang="uk-UA" sz="1600" b="1" i="1" dirty="0"/>
              <a:t>Діагностичне</a:t>
            </a:r>
          </a:p>
          <a:p>
            <a:pPr>
              <a:buFont typeface="Wingdings" panose="05000000000000000000" pitchFamily="2" charset="2"/>
              <a:buChar char="Ø"/>
            </a:pPr>
            <a:r>
              <a:rPr lang="uk-UA" sz="1400" i="1" u="sng" dirty="0"/>
              <a:t>Тестування;</a:t>
            </a:r>
          </a:p>
          <a:p>
            <a:pPr>
              <a:buFont typeface="Wingdings" panose="05000000000000000000" pitchFamily="2" charset="2"/>
              <a:buChar char="Ø"/>
            </a:pPr>
            <a:r>
              <a:rPr lang="uk-UA" sz="1400" i="1" u="sng" dirty="0"/>
              <a:t>Запитання,</a:t>
            </a:r>
            <a:r>
              <a:rPr lang="uk-UA" sz="1400" dirty="0"/>
              <a:t> </a:t>
            </a:r>
            <a:r>
              <a:rPr lang="uk-UA" sz="1200" dirty="0"/>
              <a:t>що стосуються раніше вивченої теми, розділу</a:t>
            </a:r>
            <a:r>
              <a:rPr lang="uk-UA" sz="1200" b="1" i="1" u="sng" dirty="0"/>
              <a:t>;</a:t>
            </a:r>
          </a:p>
          <a:p>
            <a:pPr>
              <a:buFont typeface="Wingdings" panose="05000000000000000000" pitchFamily="2" charset="2"/>
              <a:buChar char="Ø"/>
            </a:pPr>
            <a:r>
              <a:rPr lang="uk-UA" sz="1400" i="1" u="sng" dirty="0"/>
              <a:t>Рефлексивна ситуація,</a:t>
            </a:r>
            <a:r>
              <a:rPr lang="uk-UA" sz="1400" dirty="0"/>
              <a:t> </a:t>
            </a:r>
            <a:r>
              <a:rPr lang="uk-UA" sz="1200" dirty="0"/>
              <a:t>що має на меті, аби учень прогнозував і висловився, чого очікує від вивчення нової теми;</a:t>
            </a:r>
          </a:p>
          <a:p>
            <a:pPr>
              <a:buFont typeface="Wingdings" panose="05000000000000000000" pitchFamily="2" charset="2"/>
              <a:buChar char="Ø"/>
            </a:pPr>
            <a:r>
              <a:rPr lang="uk-UA" sz="1400" i="1" u="sng" dirty="0"/>
              <a:t>«Провокування» інтересу </a:t>
            </a:r>
            <a:r>
              <a:rPr lang="uk-UA" sz="1200" dirty="0"/>
              <a:t>до вивчення нової теми: «Чи здатен ти зробити/створити/застосувати…?», «Чи хочете ви…?»</a:t>
            </a:r>
            <a:endParaRPr lang="ru-RU" sz="1400" dirty="0"/>
          </a:p>
        </p:txBody>
      </p:sp>
      <p:sp>
        <p:nvSpPr>
          <p:cNvPr id="5" name="Текст 4">
            <a:extLst>
              <a:ext uri="{FF2B5EF4-FFF2-40B4-BE49-F238E27FC236}">
                <a16:creationId xmlns:a16="http://schemas.microsoft.com/office/drawing/2014/main" id="{809F1BF9-2C7D-40E8-8FAA-9653587BC2A4}"/>
              </a:ext>
            </a:extLst>
          </p:cNvPr>
          <p:cNvSpPr>
            <a:spLocks noGrp="1"/>
          </p:cNvSpPr>
          <p:nvPr>
            <p:ph type="body" idx="2"/>
          </p:nvPr>
        </p:nvSpPr>
        <p:spPr>
          <a:xfrm>
            <a:off x="4778188" y="206573"/>
            <a:ext cx="4365812" cy="5064674"/>
          </a:xfrm>
        </p:spPr>
        <p:txBody>
          <a:bodyPr/>
          <a:lstStyle/>
          <a:p>
            <a:pPr marL="114300" indent="0">
              <a:buNone/>
            </a:pPr>
            <a:r>
              <a:rPr lang="uk-UA" b="1" i="1" dirty="0"/>
              <a:t>Формувальне </a:t>
            </a:r>
            <a:endParaRPr lang="uk-UA" dirty="0"/>
          </a:p>
          <a:p>
            <a:pPr>
              <a:buFont typeface="Wingdings" panose="05000000000000000000" pitchFamily="2" charset="2"/>
              <a:buChar char="Ø"/>
            </a:pPr>
            <a:r>
              <a:rPr lang="uk-UA" sz="1400" i="1" u="sng" dirty="0"/>
              <a:t>Двосторонні картки </a:t>
            </a:r>
            <a:r>
              <a:rPr lang="uk-UA" sz="1400" dirty="0"/>
              <a:t>– </a:t>
            </a:r>
            <a:r>
              <a:rPr lang="uk-UA" sz="1200" dirty="0"/>
              <a:t>на одній стороні список основних ідей/понять до вивчення нової теми, а на другій – завдання на їхнє розуміння, узагальнення;</a:t>
            </a:r>
          </a:p>
          <a:p>
            <a:pPr>
              <a:buFont typeface="Wingdings" panose="05000000000000000000" pitchFamily="2" charset="2"/>
              <a:buChar char="Ø"/>
            </a:pPr>
            <a:r>
              <a:rPr lang="uk-UA" sz="1400" i="1" u="sng" dirty="0" err="1"/>
              <a:t>Мовні</a:t>
            </a:r>
            <a:r>
              <a:rPr lang="uk-UA" sz="1400" i="1" u="sng" dirty="0"/>
              <a:t> вирази-підказки</a:t>
            </a:r>
            <a:r>
              <a:rPr lang="uk-UA" sz="1200" dirty="0"/>
              <a:t>, за допомогою яких учні вибудовують свою відповідь;</a:t>
            </a:r>
          </a:p>
          <a:p>
            <a:pPr>
              <a:buFont typeface="Wingdings" panose="05000000000000000000" pitchFamily="2" charset="2"/>
              <a:buChar char="Ø"/>
            </a:pPr>
            <a:r>
              <a:rPr lang="uk-UA" sz="1400" i="1" u="sng" dirty="0" err="1"/>
              <a:t>Мінітест</a:t>
            </a:r>
            <a:r>
              <a:rPr lang="uk-UA" sz="1400" i="1" u="sng" dirty="0"/>
              <a:t>,</a:t>
            </a:r>
            <a:r>
              <a:rPr lang="uk-UA" sz="1400" dirty="0"/>
              <a:t> </a:t>
            </a:r>
            <a:r>
              <a:rPr lang="uk-UA" sz="1200" dirty="0"/>
              <a:t>що дає змогу оцінити фактичні знання й передбачає вибір відповіді із великої кількості варіантів;</a:t>
            </a:r>
          </a:p>
          <a:p>
            <a:pPr>
              <a:buFont typeface="Wingdings" panose="05000000000000000000" pitchFamily="2" charset="2"/>
              <a:buChar char="Ø"/>
            </a:pPr>
            <a:r>
              <a:rPr lang="uk-UA" sz="1400" i="1" u="sng" dirty="0"/>
              <a:t>Вибірковий тест </a:t>
            </a:r>
            <a:r>
              <a:rPr lang="uk-UA" sz="1400" dirty="0"/>
              <a:t>– </a:t>
            </a:r>
            <a:r>
              <a:rPr lang="uk-UA" sz="1200" dirty="0"/>
              <a:t>картки, якими учень може голосувати;</a:t>
            </a:r>
          </a:p>
          <a:p>
            <a:pPr>
              <a:buFont typeface="Wingdings" panose="05000000000000000000" pitchFamily="2" charset="2"/>
              <a:buChar char="Ø"/>
            </a:pPr>
            <a:r>
              <a:rPr lang="uk-UA" sz="1400" i="1" u="sng" dirty="0"/>
              <a:t>Формувальний тест </a:t>
            </a:r>
            <a:r>
              <a:rPr lang="uk-UA" sz="1400" dirty="0"/>
              <a:t>– </a:t>
            </a:r>
            <a:r>
              <a:rPr lang="uk-UA" sz="1200" dirty="0"/>
              <a:t>тестові запитання, які учні виконують у малих групах;</a:t>
            </a:r>
          </a:p>
          <a:p>
            <a:pPr>
              <a:buFont typeface="Wingdings" panose="05000000000000000000" pitchFamily="2" charset="2"/>
              <a:buChar char="Ø"/>
            </a:pPr>
            <a:r>
              <a:rPr lang="uk-UA" sz="1400" i="1" u="sng" dirty="0"/>
              <a:t>Усний зворотний зв’язок;</a:t>
            </a:r>
          </a:p>
          <a:p>
            <a:pPr>
              <a:buFont typeface="Wingdings" panose="05000000000000000000" pitchFamily="2" charset="2"/>
              <a:buChar char="Ø"/>
            </a:pPr>
            <a:r>
              <a:rPr lang="uk-UA" sz="1400" i="1" u="sng" dirty="0" err="1"/>
              <a:t>Самооцінювання</a:t>
            </a:r>
            <a:r>
              <a:rPr lang="uk-UA" sz="1400" i="1" u="sng" dirty="0"/>
              <a:t>;</a:t>
            </a:r>
          </a:p>
          <a:p>
            <a:pPr>
              <a:buFont typeface="Wingdings" panose="05000000000000000000" pitchFamily="2" charset="2"/>
              <a:buChar char="Ø"/>
            </a:pPr>
            <a:r>
              <a:rPr lang="uk-UA" sz="1400" i="1" u="sng" dirty="0" err="1"/>
              <a:t>Взаємооцінювання</a:t>
            </a:r>
            <a:r>
              <a:rPr lang="uk-UA" sz="1400" i="1" u="sng" dirty="0"/>
              <a:t> </a:t>
            </a:r>
            <a:r>
              <a:rPr lang="uk-UA" sz="1400" dirty="0"/>
              <a:t>– </a:t>
            </a:r>
            <a:r>
              <a:rPr lang="uk-UA" sz="1200" dirty="0"/>
              <a:t>застосовують під час оцінювання творчих робіт, учні обов’язково зазначають два позитивні моменти та один негативний або побажання.</a:t>
            </a:r>
            <a:endParaRPr lang="ru-RU" sz="1400" dirty="0"/>
          </a:p>
        </p:txBody>
      </p:sp>
      <p:sp>
        <p:nvSpPr>
          <p:cNvPr id="3" name="Номер слайда 2">
            <a:extLst>
              <a:ext uri="{FF2B5EF4-FFF2-40B4-BE49-F238E27FC236}">
                <a16:creationId xmlns:a16="http://schemas.microsoft.com/office/drawing/2014/main" id="{E5574FD3-F2F0-4635-8891-784C60077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14872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6C3B1-C647-43F2-A5C3-D2E52C1FD879}"/>
              </a:ext>
            </a:extLst>
          </p:cNvPr>
          <p:cNvSpPr>
            <a:spLocks noGrp="1"/>
          </p:cNvSpPr>
          <p:nvPr>
            <p:ph type="title"/>
          </p:nvPr>
        </p:nvSpPr>
        <p:spPr/>
        <p:txBody>
          <a:bodyPr/>
          <a:lstStyle/>
          <a:p>
            <a:r>
              <a:rPr lang="uk-UA" dirty="0"/>
              <a:t>Види оцінювання</a:t>
            </a:r>
            <a:endParaRPr lang="ru-RU" dirty="0"/>
          </a:p>
        </p:txBody>
      </p:sp>
      <p:sp>
        <p:nvSpPr>
          <p:cNvPr id="3" name="Текст 2">
            <a:extLst>
              <a:ext uri="{FF2B5EF4-FFF2-40B4-BE49-F238E27FC236}">
                <a16:creationId xmlns:a16="http://schemas.microsoft.com/office/drawing/2014/main" id="{D6D52553-663B-448E-B9C5-F3303910D808}"/>
              </a:ext>
            </a:extLst>
          </p:cNvPr>
          <p:cNvSpPr>
            <a:spLocks noGrp="1"/>
          </p:cNvSpPr>
          <p:nvPr>
            <p:ph type="body" idx="1"/>
          </p:nvPr>
        </p:nvSpPr>
        <p:spPr>
          <a:xfrm>
            <a:off x="2577598" y="902157"/>
            <a:ext cx="6089086" cy="2153687"/>
          </a:xfrm>
        </p:spPr>
        <p:style>
          <a:lnRef idx="2">
            <a:schemeClr val="accent1"/>
          </a:lnRef>
          <a:fillRef idx="1">
            <a:schemeClr val="lt1"/>
          </a:fillRef>
          <a:effectRef idx="0">
            <a:schemeClr val="accent1"/>
          </a:effectRef>
          <a:fontRef idx="minor">
            <a:schemeClr val="dk1"/>
          </a:fontRef>
        </p:style>
        <p:txBody>
          <a:bodyPr/>
          <a:lstStyle/>
          <a:p>
            <a:pPr marL="101600" indent="0">
              <a:buNone/>
            </a:pPr>
            <a:r>
              <a:rPr lang="uk-UA" sz="1600" b="1" dirty="0"/>
              <a:t>Підсумкове </a:t>
            </a:r>
            <a:r>
              <a:rPr lang="uk-UA" sz="1600" dirty="0"/>
              <a:t>– оцінювання, яке використовують, щоб узагальнити/підбити підсумки певного етапу навчання.</a:t>
            </a:r>
          </a:p>
          <a:p>
            <a:pPr marL="101600" indent="0">
              <a:buNone/>
            </a:pPr>
            <a:r>
              <a:rPr lang="uk-UA" sz="1600" dirty="0"/>
              <a:t>Мета:</a:t>
            </a:r>
          </a:p>
          <a:p>
            <a:pPr>
              <a:buFont typeface="Wingdings" panose="05000000000000000000" pitchFamily="2" charset="2"/>
              <a:buChar char="ü"/>
            </a:pPr>
            <a:r>
              <a:rPr lang="uk-UA" sz="1600" dirty="0"/>
              <a:t>Констатувати рівень засвоєних знань, сформованих умінь і </a:t>
            </a:r>
            <a:r>
              <a:rPr lang="uk-UA" sz="1600" dirty="0" err="1"/>
              <a:t>компетентностей</a:t>
            </a:r>
            <a:r>
              <a:rPr lang="uk-UA" sz="1600" dirty="0"/>
              <a:t> учнів у певний період часу;</a:t>
            </a:r>
          </a:p>
          <a:p>
            <a:pPr>
              <a:buFont typeface="Wingdings" panose="05000000000000000000" pitchFamily="2" charset="2"/>
              <a:buChar char="ü"/>
            </a:pPr>
            <a:r>
              <a:rPr lang="uk-UA" sz="1600" dirty="0"/>
              <a:t>Визначити, чи відповідають отримані результати вимогам Державних стандартів.</a:t>
            </a:r>
            <a:endParaRPr lang="ru-RU" sz="1600" dirty="0"/>
          </a:p>
        </p:txBody>
      </p:sp>
      <p:sp>
        <p:nvSpPr>
          <p:cNvPr id="4" name="Номер слайда 3">
            <a:extLst>
              <a:ext uri="{FF2B5EF4-FFF2-40B4-BE49-F238E27FC236}">
                <a16:creationId xmlns:a16="http://schemas.microsoft.com/office/drawing/2014/main" id="{7DC01EE2-06DB-4F8B-84C1-ECCF23DD9F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4189AF52-4A13-4C79-8B40-6E849792327F}"/>
              </a:ext>
            </a:extLst>
          </p:cNvPr>
          <p:cNvSpPr txBox="1"/>
          <p:nvPr/>
        </p:nvSpPr>
        <p:spPr>
          <a:xfrm>
            <a:off x="412377" y="3526941"/>
            <a:ext cx="3263153"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1200" dirty="0">
                <a:solidFill>
                  <a:schemeClr val="bg2">
                    <a:lumMod val="50000"/>
                  </a:schemeClr>
                </a:solidFill>
              </a:rPr>
              <a:t>У </a:t>
            </a:r>
            <a:r>
              <a:rPr lang="uk-UA" sz="1200" b="1" i="1" dirty="0" err="1">
                <a:solidFill>
                  <a:schemeClr val="bg2">
                    <a:lumMod val="50000"/>
                  </a:schemeClr>
                </a:solidFill>
              </a:rPr>
              <a:t>знаннєвій</a:t>
            </a:r>
            <a:r>
              <a:rPr lang="uk-UA" sz="1200" b="1" i="1" dirty="0">
                <a:solidFill>
                  <a:schemeClr val="bg2">
                    <a:lumMod val="50000"/>
                  </a:schemeClr>
                </a:solidFill>
              </a:rPr>
              <a:t> парадигмі </a:t>
            </a:r>
            <a:r>
              <a:rPr lang="uk-UA" sz="1200" dirty="0">
                <a:solidFill>
                  <a:schemeClr val="bg2">
                    <a:lumMod val="50000"/>
                  </a:schemeClr>
                </a:solidFill>
              </a:rPr>
              <a:t>освіти підсумкове оцінювання фокусувалося на знаннях- фактах, датах, подіях, правилах, формулах – тобто на здатності учнів запам’ятовувати і відтворювати їх.</a:t>
            </a:r>
            <a:endParaRPr lang="ru-RU" sz="1200" dirty="0">
              <a:solidFill>
                <a:schemeClr val="bg2">
                  <a:lumMod val="50000"/>
                </a:schemeClr>
              </a:solidFill>
            </a:endParaRPr>
          </a:p>
        </p:txBody>
      </p:sp>
      <p:sp>
        <p:nvSpPr>
          <p:cNvPr id="7" name="TextBox 6">
            <a:extLst>
              <a:ext uri="{FF2B5EF4-FFF2-40B4-BE49-F238E27FC236}">
                <a16:creationId xmlns:a16="http://schemas.microsoft.com/office/drawing/2014/main" id="{1CEAEB0E-8246-4ECA-ACC6-146EE52F7C82}"/>
              </a:ext>
            </a:extLst>
          </p:cNvPr>
          <p:cNvSpPr txBox="1"/>
          <p:nvPr/>
        </p:nvSpPr>
        <p:spPr>
          <a:xfrm>
            <a:off x="3917931" y="3526940"/>
            <a:ext cx="407490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1200" dirty="0">
                <a:solidFill>
                  <a:schemeClr val="bg2">
                    <a:lumMod val="50000"/>
                  </a:schemeClr>
                </a:solidFill>
              </a:rPr>
              <a:t>У </a:t>
            </a:r>
            <a:r>
              <a:rPr lang="uk-UA" sz="1200" b="1" i="1" dirty="0" err="1">
                <a:solidFill>
                  <a:schemeClr val="bg2">
                    <a:lumMod val="50000"/>
                  </a:schemeClr>
                </a:solidFill>
              </a:rPr>
              <a:t>компетентнісній</a:t>
            </a:r>
            <a:r>
              <a:rPr lang="uk-UA" sz="1200" b="1" i="1" dirty="0">
                <a:solidFill>
                  <a:schemeClr val="bg2">
                    <a:lumMod val="50000"/>
                  </a:schemeClr>
                </a:solidFill>
              </a:rPr>
              <a:t> парадигмі </a:t>
            </a:r>
            <a:r>
              <a:rPr lang="uk-UA" sz="1200" dirty="0">
                <a:solidFill>
                  <a:schemeClr val="bg2">
                    <a:lumMod val="50000"/>
                  </a:schemeClr>
                </a:solidFill>
              </a:rPr>
              <a:t>освіти підсумкове оцінювання перевіряє навички мислення вищого рівня. Приміром, чи може учень об’єднати факти та ідеї, систематизувати, узагальнити й пояснити їх, зробити висновок, інтерпретувати інформацію тощо</a:t>
            </a:r>
            <a:endParaRPr lang="ru-RU" sz="1200" dirty="0">
              <a:solidFill>
                <a:schemeClr val="bg2">
                  <a:lumMod val="50000"/>
                </a:schemeClr>
              </a:solidFill>
            </a:endParaRPr>
          </a:p>
        </p:txBody>
      </p:sp>
      <p:cxnSp>
        <p:nvCxnSpPr>
          <p:cNvPr id="9" name="Прямая со стрелкой 8">
            <a:extLst>
              <a:ext uri="{FF2B5EF4-FFF2-40B4-BE49-F238E27FC236}">
                <a16:creationId xmlns:a16="http://schemas.microsoft.com/office/drawing/2014/main" id="{E7265CF3-D7F5-462F-A006-4DC384C27960}"/>
              </a:ext>
            </a:extLst>
          </p:cNvPr>
          <p:cNvCxnSpPr/>
          <p:nvPr/>
        </p:nvCxnSpPr>
        <p:spPr>
          <a:xfrm flipH="1">
            <a:off x="2770094" y="3189875"/>
            <a:ext cx="555812" cy="20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9328C34D-4D12-469B-95A7-B9485777AFDA}"/>
              </a:ext>
            </a:extLst>
          </p:cNvPr>
          <p:cNvCxnSpPr/>
          <p:nvPr/>
        </p:nvCxnSpPr>
        <p:spPr>
          <a:xfrm>
            <a:off x="4924123" y="3146338"/>
            <a:ext cx="391948" cy="24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129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7893083-D5E3-4256-AB9D-6901FC691B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4" name="Рисунок 3">
            <a:extLst>
              <a:ext uri="{FF2B5EF4-FFF2-40B4-BE49-F238E27FC236}">
                <a16:creationId xmlns:a16="http://schemas.microsoft.com/office/drawing/2014/main" id="{3D6376E7-8688-4433-8B0F-90154EFBBE65}"/>
              </a:ext>
            </a:extLst>
          </p:cNvPr>
          <p:cNvPicPr>
            <a:picLocks noChangeAspect="1"/>
          </p:cNvPicPr>
          <p:nvPr/>
        </p:nvPicPr>
        <p:blipFill rotWithShape="1">
          <a:blip r:embed="rId2"/>
          <a:srcRect t="7198"/>
          <a:stretch/>
        </p:blipFill>
        <p:spPr>
          <a:xfrm>
            <a:off x="1208732" y="663680"/>
            <a:ext cx="7103052" cy="3816139"/>
          </a:xfrm>
          <a:prstGeom prst="rect">
            <a:avLst/>
          </a:prstGeom>
        </p:spPr>
      </p:pic>
      <p:sp>
        <p:nvSpPr>
          <p:cNvPr id="5" name="TextBox 4">
            <a:extLst>
              <a:ext uri="{FF2B5EF4-FFF2-40B4-BE49-F238E27FC236}">
                <a16:creationId xmlns:a16="http://schemas.microsoft.com/office/drawing/2014/main" id="{04D2D847-EA91-445D-8F44-391F99419202}"/>
              </a:ext>
            </a:extLst>
          </p:cNvPr>
          <p:cNvSpPr txBox="1"/>
          <p:nvPr/>
        </p:nvSpPr>
        <p:spPr>
          <a:xfrm>
            <a:off x="1649505" y="0"/>
            <a:ext cx="2528048" cy="461665"/>
          </a:xfrm>
          <a:prstGeom prst="rect">
            <a:avLst/>
          </a:prstGeom>
          <a:noFill/>
        </p:spPr>
        <p:txBody>
          <a:bodyPr wrap="square" rtlCol="0">
            <a:spAutoFit/>
          </a:bodyPr>
          <a:lstStyle/>
          <a:p>
            <a:r>
              <a:rPr lang="uk-UA" sz="1200" b="1" dirty="0">
                <a:solidFill>
                  <a:schemeClr val="accent1">
                    <a:lumMod val="50000"/>
                  </a:schemeClr>
                </a:solidFill>
              </a:rPr>
              <a:t>Як формулювати запитання при підсумковому оцінюванні</a:t>
            </a:r>
            <a:endParaRPr lang="ru-RU" sz="1200" b="1" dirty="0">
              <a:solidFill>
                <a:schemeClr val="accent1">
                  <a:lumMod val="50000"/>
                </a:schemeClr>
              </a:solidFill>
            </a:endParaRPr>
          </a:p>
        </p:txBody>
      </p:sp>
      <p:sp>
        <p:nvSpPr>
          <p:cNvPr id="6" name="Прямоугольник: скругленные углы 5">
            <a:extLst>
              <a:ext uri="{FF2B5EF4-FFF2-40B4-BE49-F238E27FC236}">
                <a16:creationId xmlns:a16="http://schemas.microsoft.com/office/drawing/2014/main" id="{D7858330-BB2E-4EE5-84AF-E8F43EF7B9D1}"/>
              </a:ext>
            </a:extLst>
          </p:cNvPr>
          <p:cNvSpPr/>
          <p:nvPr/>
        </p:nvSpPr>
        <p:spPr>
          <a:xfrm>
            <a:off x="4401670" y="555812"/>
            <a:ext cx="3361413" cy="288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t>Низький рівень навчального результату</a:t>
            </a:r>
            <a:endParaRPr lang="ru-RU" sz="1200" dirty="0"/>
          </a:p>
        </p:txBody>
      </p:sp>
    </p:spTree>
    <p:extLst>
      <p:ext uri="{BB962C8B-B14F-4D97-AF65-F5344CB8AC3E}">
        <p14:creationId xmlns:p14="http://schemas.microsoft.com/office/powerpoint/2010/main" val="203852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55C7A5E-F13F-4BD9-830F-11C315F003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4" name="Рисунок 3">
            <a:extLst>
              <a:ext uri="{FF2B5EF4-FFF2-40B4-BE49-F238E27FC236}">
                <a16:creationId xmlns:a16="http://schemas.microsoft.com/office/drawing/2014/main" id="{6E8F2CFA-F1DD-482D-BF33-133C3D9ADAE8}"/>
              </a:ext>
            </a:extLst>
          </p:cNvPr>
          <p:cNvPicPr>
            <a:picLocks noChangeAspect="1"/>
          </p:cNvPicPr>
          <p:nvPr/>
        </p:nvPicPr>
        <p:blipFill rotWithShape="1">
          <a:blip r:embed="rId2"/>
          <a:srcRect t="5055" b="5534"/>
          <a:stretch/>
        </p:blipFill>
        <p:spPr>
          <a:xfrm>
            <a:off x="1310867" y="485161"/>
            <a:ext cx="6522266" cy="4173177"/>
          </a:xfrm>
          <a:prstGeom prst="rect">
            <a:avLst/>
          </a:prstGeom>
        </p:spPr>
      </p:pic>
      <p:sp>
        <p:nvSpPr>
          <p:cNvPr id="5" name="TextBox 4">
            <a:extLst>
              <a:ext uri="{FF2B5EF4-FFF2-40B4-BE49-F238E27FC236}">
                <a16:creationId xmlns:a16="http://schemas.microsoft.com/office/drawing/2014/main" id="{943431A8-5894-4095-9FF1-09DA709E6369}"/>
              </a:ext>
            </a:extLst>
          </p:cNvPr>
          <p:cNvSpPr txBox="1"/>
          <p:nvPr/>
        </p:nvSpPr>
        <p:spPr>
          <a:xfrm>
            <a:off x="1676400" y="0"/>
            <a:ext cx="2716306" cy="461665"/>
          </a:xfrm>
          <a:prstGeom prst="rect">
            <a:avLst/>
          </a:prstGeom>
          <a:noFill/>
        </p:spPr>
        <p:txBody>
          <a:bodyPr wrap="square" rtlCol="0">
            <a:spAutoFit/>
          </a:bodyPr>
          <a:lstStyle/>
          <a:p>
            <a:pPr lvl="0"/>
            <a:r>
              <a:rPr lang="uk-UA" sz="1200" b="1">
                <a:solidFill>
                  <a:srgbClr val="02BDC7">
                    <a:lumMod val="50000"/>
                  </a:srgbClr>
                </a:solidFill>
              </a:rPr>
              <a:t>Як формулювати запитання при підсумковому оцінюванні</a:t>
            </a:r>
            <a:endParaRPr lang="ru-RU" sz="1200" b="1" dirty="0">
              <a:solidFill>
                <a:srgbClr val="02BDC7">
                  <a:lumMod val="50000"/>
                </a:srgbClr>
              </a:solidFill>
            </a:endParaRPr>
          </a:p>
        </p:txBody>
      </p:sp>
      <p:sp>
        <p:nvSpPr>
          <p:cNvPr id="6" name="Прямоугольник: скругленные углы 5">
            <a:extLst>
              <a:ext uri="{FF2B5EF4-FFF2-40B4-BE49-F238E27FC236}">
                <a16:creationId xmlns:a16="http://schemas.microsoft.com/office/drawing/2014/main" id="{301FC940-7914-4F0F-BC8C-83D3CE026D70}"/>
              </a:ext>
            </a:extLst>
          </p:cNvPr>
          <p:cNvSpPr/>
          <p:nvPr/>
        </p:nvSpPr>
        <p:spPr>
          <a:xfrm>
            <a:off x="4159623" y="468298"/>
            <a:ext cx="3164541" cy="335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t>Високий рівень навчального результату</a:t>
            </a:r>
            <a:endParaRPr lang="ru-RU" sz="1200" dirty="0"/>
          </a:p>
        </p:txBody>
      </p:sp>
    </p:spTree>
    <p:extLst>
      <p:ext uri="{BB962C8B-B14F-4D97-AF65-F5344CB8AC3E}">
        <p14:creationId xmlns:p14="http://schemas.microsoft.com/office/powerpoint/2010/main" val="410049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99864-8E54-40AA-B266-D48E4EFB920F}"/>
              </a:ext>
            </a:extLst>
          </p:cNvPr>
          <p:cNvSpPr>
            <a:spLocks noGrp="1"/>
          </p:cNvSpPr>
          <p:nvPr>
            <p:ph type="title"/>
          </p:nvPr>
        </p:nvSpPr>
        <p:spPr/>
        <p:txBody>
          <a:bodyPr/>
          <a:lstStyle/>
          <a:p>
            <a:r>
              <a:rPr lang="uk-UA" dirty="0"/>
              <a:t>Критерії оцінювання</a:t>
            </a:r>
            <a:endParaRPr lang="ru-RU" dirty="0"/>
          </a:p>
        </p:txBody>
      </p:sp>
      <p:sp>
        <p:nvSpPr>
          <p:cNvPr id="3" name="Текст 2">
            <a:extLst>
              <a:ext uri="{FF2B5EF4-FFF2-40B4-BE49-F238E27FC236}">
                <a16:creationId xmlns:a16="http://schemas.microsoft.com/office/drawing/2014/main" id="{E2DB611A-984B-45DA-8A81-CBB3BFC3F209}"/>
              </a:ext>
            </a:extLst>
          </p:cNvPr>
          <p:cNvSpPr>
            <a:spLocks noGrp="1"/>
          </p:cNvSpPr>
          <p:nvPr>
            <p:ph type="body" idx="1"/>
          </p:nvPr>
        </p:nvSpPr>
        <p:spPr>
          <a:xfrm>
            <a:off x="2286075" y="938234"/>
            <a:ext cx="6534631" cy="4166129"/>
          </a:xfrm>
        </p:spPr>
        <p:txBody>
          <a:bodyPr/>
          <a:lstStyle/>
          <a:p>
            <a:pPr marL="101600" indent="0">
              <a:buNone/>
            </a:pPr>
            <a:r>
              <a:rPr lang="uk-UA" sz="1800" b="1" i="1" dirty="0">
                <a:solidFill>
                  <a:schemeClr val="accent1">
                    <a:lumMod val="75000"/>
                  </a:schemeClr>
                </a:solidFill>
              </a:rPr>
              <a:t>    Система оцінювання не може повноцінно функціонувати, якщо вчитель не інформує учнів про критерії оцінювання, а учні не розуміють як і за що їх оцінюють.</a:t>
            </a:r>
          </a:p>
          <a:p>
            <a:pPr marL="101600" indent="0">
              <a:buNone/>
            </a:pPr>
            <a:endParaRPr lang="uk-UA" sz="1600" dirty="0">
              <a:solidFill>
                <a:schemeClr val="accent1">
                  <a:lumMod val="50000"/>
                </a:schemeClr>
              </a:solidFill>
            </a:endParaRPr>
          </a:p>
          <a:p>
            <a:pPr marL="101600" indent="0">
              <a:buNone/>
            </a:pPr>
            <a:r>
              <a:rPr lang="uk-UA" sz="1600" dirty="0">
                <a:solidFill>
                  <a:schemeClr val="accent1">
                    <a:lumMod val="50000"/>
                  </a:schemeClr>
                </a:solidFill>
              </a:rPr>
              <a:t>О</a:t>
            </a:r>
            <a:r>
              <a:rPr lang="ru-RU" sz="1600" dirty="0" err="1">
                <a:solidFill>
                  <a:schemeClr val="accent1">
                    <a:lumMod val="50000"/>
                  </a:schemeClr>
                </a:solidFill>
              </a:rPr>
              <a:t>цінювання</a:t>
            </a:r>
            <a:r>
              <a:rPr lang="ru-RU" sz="1600" dirty="0">
                <a:solidFill>
                  <a:schemeClr val="accent1">
                    <a:lumMod val="50000"/>
                  </a:schemeClr>
                </a:solidFill>
              </a:rPr>
              <a:t> за </a:t>
            </a:r>
            <a:r>
              <a:rPr lang="ru-RU" sz="1600" dirty="0" err="1">
                <a:solidFill>
                  <a:schemeClr val="accent1">
                    <a:lumMod val="50000"/>
                  </a:schemeClr>
                </a:solidFill>
              </a:rPr>
              <a:t>ретельно</a:t>
            </a:r>
            <a:r>
              <a:rPr lang="ru-RU" sz="1600" dirty="0">
                <a:solidFill>
                  <a:schemeClr val="accent1">
                    <a:lumMod val="50000"/>
                  </a:schemeClr>
                </a:solidFill>
              </a:rPr>
              <a:t> </a:t>
            </a:r>
            <a:r>
              <a:rPr lang="ru-RU" sz="1600" dirty="0" err="1">
                <a:solidFill>
                  <a:schemeClr val="accent1">
                    <a:lumMod val="50000"/>
                  </a:schemeClr>
                </a:solidFill>
              </a:rPr>
              <a:t>розробленими</a:t>
            </a:r>
            <a:r>
              <a:rPr lang="ru-RU" sz="1600" dirty="0">
                <a:solidFill>
                  <a:schemeClr val="accent1">
                    <a:lumMod val="50000"/>
                  </a:schemeClr>
                </a:solidFill>
              </a:rPr>
              <a:t> </a:t>
            </a:r>
            <a:r>
              <a:rPr lang="ru-RU" sz="1600" dirty="0" err="1">
                <a:solidFill>
                  <a:schemeClr val="accent1">
                    <a:lumMod val="50000"/>
                  </a:schemeClr>
                </a:solidFill>
              </a:rPr>
              <a:t>критеріями</a:t>
            </a:r>
            <a:r>
              <a:rPr lang="ru-RU" sz="1600" dirty="0">
                <a:solidFill>
                  <a:schemeClr val="accent1">
                    <a:lumMod val="50000"/>
                  </a:schemeClr>
                </a:solidFill>
              </a:rPr>
              <a:t> </a:t>
            </a:r>
            <a:r>
              <a:rPr lang="ru-RU" sz="1600" dirty="0" err="1">
                <a:solidFill>
                  <a:schemeClr val="accent1">
                    <a:lumMod val="50000"/>
                  </a:schemeClr>
                </a:solidFill>
              </a:rPr>
              <a:t>дає</a:t>
            </a:r>
            <a:r>
              <a:rPr lang="ru-RU" sz="1600" dirty="0">
                <a:solidFill>
                  <a:schemeClr val="accent1">
                    <a:lumMod val="50000"/>
                  </a:schemeClr>
                </a:solidFill>
              </a:rPr>
              <a:t> </a:t>
            </a:r>
            <a:r>
              <a:rPr lang="ru-RU" sz="1600" dirty="0" err="1">
                <a:solidFill>
                  <a:schemeClr val="accent1">
                    <a:lumMod val="50000"/>
                  </a:schemeClr>
                </a:solidFill>
              </a:rPr>
              <a:t>змогу</a:t>
            </a:r>
            <a:r>
              <a:rPr lang="ru-RU" sz="1600" dirty="0">
                <a:solidFill>
                  <a:schemeClr val="accent1">
                    <a:lumMod val="50000"/>
                  </a:schemeClr>
                </a:solidFill>
              </a:rPr>
              <a:t> </a:t>
            </a:r>
            <a:r>
              <a:rPr lang="ru-RU" sz="1600" dirty="0" err="1">
                <a:solidFill>
                  <a:schemeClr val="accent1">
                    <a:lumMod val="50000"/>
                  </a:schemeClr>
                </a:solidFill>
              </a:rPr>
              <a:t>зробити</a:t>
            </a:r>
            <a:r>
              <a:rPr lang="ru-RU" sz="1600" dirty="0">
                <a:solidFill>
                  <a:schemeClr val="accent1">
                    <a:lumMod val="50000"/>
                  </a:schemeClr>
                </a:solidFill>
              </a:rPr>
              <a:t> </a:t>
            </a:r>
            <a:r>
              <a:rPr lang="ru-RU" sz="1600" dirty="0" err="1">
                <a:solidFill>
                  <a:schemeClr val="accent1">
                    <a:lumMod val="50000"/>
                  </a:schemeClr>
                </a:solidFill>
              </a:rPr>
              <a:t>процес</a:t>
            </a:r>
            <a:r>
              <a:rPr lang="ru-RU" sz="1600" dirty="0">
                <a:solidFill>
                  <a:schemeClr val="accent1">
                    <a:lumMod val="50000"/>
                  </a:schemeClr>
                </a:solidFill>
              </a:rPr>
              <a:t> </a:t>
            </a:r>
            <a:r>
              <a:rPr lang="ru-RU" sz="1600" dirty="0" err="1">
                <a:solidFill>
                  <a:schemeClr val="accent1">
                    <a:lumMod val="50000"/>
                  </a:schemeClr>
                </a:solidFill>
              </a:rPr>
              <a:t>оцінювання</a:t>
            </a:r>
            <a:r>
              <a:rPr lang="ru-RU" sz="1600" dirty="0">
                <a:solidFill>
                  <a:schemeClr val="accent1">
                    <a:lumMod val="50000"/>
                  </a:schemeClr>
                </a:solidFill>
              </a:rPr>
              <a:t> </a:t>
            </a:r>
            <a:r>
              <a:rPr lang="ru-RU" sz="1600" b="1" i="1" dirty="0" err="1">
                <a:solidFill>
                  <a:schemeClr val="accent1">
                    <a:lumMod val="50000"/>
                  </a:schemeClr>
                </a:solidFill>
              </a:rPr>
              <a:t>прозорим</a:t>
            </a:r>
            <a:r>
              <a:rPr lang="ru-RU" sz="1600" b="1" i="1" dirty="0">
                <a:solidFill>
                  <a:schemeClr val="accent1">
                    <a:lumMod val="50000"/>
                  </a:schemeClr>
                </a:solidFill>
              </a:rPr>
              <a:t> і </a:t>
            </a:r>
            <a:r>
              <a:rPr lang="ru-RU" sz="1600" b="1" i="1" dirty="0" err="1">
                <a:solidFill>
                  <a:schemeClr val="accent1">
                    <a:lumMod val="50000"/>
                  </a:schemeClr>
                </a:solidFill>
              </a:rPr>
              <a:t>зрозумілим</a:t>
            </a:r>
            <a:r>
              <a:rPr lang="ru-RU" sz="1600" b="1" i="1" dirty="0">
                <a:solidFill>
                  <a:schemeClr val="accent1">
                    <a:lumMod val="50000"/>
                  </a:schemeClr>
                </a:solidFill>
              </a:rPr>
              <a:t> </a:t>
            </a:r>
            <a:r>
              <a:rPr lang="ru-RU" sz="1600" dirty="0">
                <a:solidFill>
                  <a:schemeClr val="accent1">
                    <a:lumMod val="50000"/>
                  </a:schemeClr>
                </a:solidFill>
              </a:rPr>
              <a:t>для </a:t>
            </a:r>
            <a:r>
              <a:rPr lang="ru-RU" sz="1600" dirty="0" err="1">
                <a:solidFill>
                  <a:schemeClr val="accent1">
                    <a:lumMod val="50000"/>
                  </a:schemeClr>
                </a:solidFill>
              </a:rPr>
              <a:t>всіх</a:t>
            </a:r>
            <a:r>
              <a:rPr lang="ru-RU" sz="1600" dirty="0">
                <a:solidFill>
                  <a:schemeClr val="accent1">
                    <a:lumMod val="50000"/>
                  </a:schemeClr>
                </a:solidFill>
              </a:rPr>
              <a:t> </a:t>
            </a:r>
            <a:r>
              <a:rPr lang="ru-RU" sz="1600" dirty="0" err="1">
                <a:solidFill>
                  <a:schemeClr val="accent1">
                    <a:lumMod val="50000"/>
                  </a:schemeClr>
                </a:solidFill>
              </a:rPr>
              <a:t>учасників</a:t>
            </a:r>
            <a:r>
              <a:rPr lang="ru-RU" sz="1600" dirty="0">
                <a:solidFill>
                  <a:schemeClr val="accent1">
                    <a:lumMod val="50000"/>
                  </a:schemeClr>
                </a:solidFill>
              </a:rPr>
              <a:t> </a:t>
            </a:r>
            <a:r>
              <a:rPr lang="ru-RU" sz="1600" dirty="0" err="1">
                <a:solidFill>
                  <a:schemeClr val="accent1">
                    <a:lumMod val="50000"/>
                  </a:schemeClr>
                </a:solidFill>
              </a:rPr>
              <a:t>освітнього</a:t>
            </a:r>
            <a:r>
              <a:rPr lang="ru-RU" sz="1600" dirty="0">
                <a:solidFill>
                  <a:schemeClr val="accent1">
                    <a:lumMod val="50000"/>
                  </a:schemeClr>
                </a:solidFill>
              </a:rPr>
              <a:t> </a:t>
            </a:r>
            <a:r>
              <a:rPr lang="ru-RU" sz="1600" dirty="0" err="1">
                <a:solidFill>
                  <a:schemeClr val="accent1">
                    <a:lumMod val="50000"/>
                  </a:schemeClr>
                </a:solidFill>
              </a:rPr>
              <a:t>процесу</a:t>
            </a:r>
            <a:r>
              <a:rPr lang="ru-RU" sz="1600" dirty="0">
                <a:solidFill>
                  <a:schemeClr val="accent1">
                    <a:lumMod val="50000"/>
                  </a:schemeClr>
                </a:solidFill>
              </a:rPr>
              <a:t> та </a:t>
            </a:r>
            <a:r>
              <a:rPr lang="ru-RU" sz="1600" dirty="0" err="1">
                <a:solidFill>
                  <a:schemeClr val="accent1">
                    <a:lumMod val="50000"/>
                  </a:schemeClr>
                </a:solidFill>
              </a:rPr>
              <a:t>сприяють</a:t>
            </a:r>
            <a:r>
              <a:rPr lang="ru-RU" sz="1600" dirty="0">
                <a:solidFill>
                  <a:schemeClr val="accent1">
                    <a:lumMod val="50000"/>
                  </a:schemeClr>
                </a:solidFill>
              </a:rPr>
              <a:t> </a:t>
            </a:r>
            <a:r>
              <a:rPr lang="ru-RU" sz="1600" dirty="0" err="1">
                <a:solidFill>
                  <a:schemeClr val="accent1">
                    <a:lumMod val="50000"/>
                  </a:schemeClr>
                </a:solidFill>
              </a:rPr>
              <a:t>його</a:t>
            </a:r>
            <a:r>
              <a:rPr lang="ru-RU" sz="1600" dirty="0">
                <a:solidFill>
                  <a:schemeClr val="accent1">
                    <a:lumMod val="50000"/>
                  </a:schemeClr>
                </a:solidFill>
              </a:rPr>
              <a:t> </a:t>
            </a:r>
            <a:r>
              <a:rPr lang="ru-RU" sz="1600" b="1" i="1" dirty="0" err="1">
                <a:solidFill>
                  <a:schemeClr val="accent1">
                    <a:lumMod val="50000"/>
                  </a:schemeClr>
                </a:solidFill>
              </a:rPr>
              <a:t>об’єктивації</a:t>
            </a:r>
            <a:r>
              <a:rPr lang="ru-RU" sz="1600" dirty="0">
                <a:solidFill>
                  <a:schemeClr val="accent1">
                    <a:lumMod val="50000"/>
                  </a:schemeClr>
                </a:solidFill>
              </a:rPr>
              <a:t>.</a:t>
            </a:r>
          </a:p>
          <a:p>
            <a:pPr marL="101600" indent="0">
              <a:buNone/>
            </a:pPr>
            <a:r>
              <a:rPr lang="uk-UA" sz="1600" dirty="0">
                <a:solidFill>
                  <a:schemeClr val="accent1">
                    <a:lumMod val="50000"/>
                  </a:schemeClr>
                </a:solidFill>
              </a:rPr>
              <a:t>П</a:t>
            </a:r>
            <a:r>
              <a:rPr lang="ru-RU" sz="1600" dirty="0" err="1">
                <a:solidFill>
                  <a:schemeClr val="accent1">
                    <a:lumMod val="50000"/>
                  </a:schemeClr>
                </a:solidFill>
              </a:rPr>
              <a:t>ри</a:t>
            </a:r>
            <a:r>
              <a:rPr lang="ru-RU" sz="1600" dirty="0">
                <a:solidFill>
                  <a:schemeClr val="accent1">
                    <a:lumMod val="50000"/>
                  </a:schemeClr>
                </a:solidFill>
              </a:rPr>
              <a:t> </a:t>
            </a:r>
            <a:r>
              <a:rPr lang="ru-RU" sz="1600" dirty="0" err="1">
                <a:solidFill>
                  <a:schemeClr val="accent1">
                    <a:lumMod val="50000"/>
                  </a:schemeClr>
                </a:solidFill>
              </a:rPr>
              <a:t>розроблені</a:t>
            </a:r>
            <a:r>
              <a:rPr lang="ru-RU" sz="1600" dirty="0">
                <a:solidFill>
                  <a:schemeClr val="accent1">
                    <a:lumMod val="50000"/>
                  </a:schemeClr>
                </a:solidFill>
              </a:rPr>
              <a:t> </a:t>
            </a:r>
            <a:r>
              <a:rPr lang="ru-RU" sz="1600" dirty="0" err="1">
                <a:solidFill>
                  <a:schemeClr val="accent1">
                    <a:lumMod val="50000"/>
                  </a:schemeClr>
                </a:solidFill>
              </a:rPr>
              <a:t>критеріїв</a:t>
            </a:r>
            <a:r>
              <a:rPr lang="ru-RU" sz="1600" dirty="0">
                <a:solidFill>
                  <a:schemeClr val="accent1">
                    <a:lumMod val="50000"/>
                  </a:schemeClr>
                </a:solidFill>
              </a:rPr>
              <a:t> </a:t>
            </a:r>
            <a:r>
              <a:rPr lang="ru-RU" sz="1600" dirty="0" err="1">
                <a:solidFill>
                  <a:schemeClr val="accent1">
                    <a:lumMod val="50000"/>
                  </a:schemeClr>
                </a:solidFill>
              </a:rPr>
              <a:t>вчитель</a:t>
            </a:r>
            <a:r>
              <a:rPr lang="ru-RU" sz="1600" dirty="0">
                <a:solidFill>
                  <a:schemeClr val="accent1">
                    <a:lumMod val="50000"/>
                  </a:schemeClr>
                </a:solidFill>
              </a:rPr>
              <a:t> </a:t>
            </a:r>
            <a:r>
              <a:rPr lang="ru-RU" sz="1600" dirty="0" err="1">
                <a:solidFill>
                  <a:schemeClr val="accent1">
                    <a:lumMod val="50000"/>
                  </a:schemeClr>
                </a:solidFill>
              </a:rPr>
              <a:t>має</a:t>
            </a:r>
            <a:r>
              <a:rPr lang="ru-RU" sz="1600" dirty="0">
                <a:solidFill>
                  <a:schemeClr val="accent1">
                    <a:lumMod val="50000"/>
                  </a:schemeClr>
                </a:solidFill>
              </a:rPr>
              <a:t> </a:t>
            </a:r>
            <a:r>
              <a:rPr lang="ru-RU" sz="1600" dirty="0" err="1">
                <a:solidFill>
                  <a:schemeClr val="accent1">
                    <a:lumMod val="50000"/>
                  </a:schemeClr>
                </a:solidFill>
              </a:rPr>
              <a:t>врахувати</a:t>
            </a:r>
            <a:r>
              <a:rPr lang="ru-RU" sz="1600" dirty="0">
                <a:solidFill>
                  <a:schemeClr val="accent1">
                    <a:lumMod val="50000"/>
                  </a:schemeClr>
                </a:solidFill>
              </a:rPr>
              <a:t>:</a:t>
            </a:r>
          </a:p>
          <a:p>
            <a:pPr>
              <a:buFont typeface="Wingdings" panose="05000000000000000000" pitchFamily="2" charset="2"/>
              <a:buChar char="§"/>
            </a:pPr>
            <a:r>
              <a:rPr lang="uk-UA" sz="1600" dirty="0">
                <a:solidFill>
                  <a:schemeClr val="accent1">
                    <a:lumMod val="50000"/>
                  </a:schemeClr>
                </a:solidFill>
              </a:rPr>
              <a:t>К</a:t>
            </a:r>
            <a:r>
              <a:rPr lang="ru-RU" sz="1600" dirty="0" err="1">
                <a:solidFill>
                  <a:schemeClr val="accent1">
                    <a:lumMod val="50000"/>
                  </a:schemeClr>
                </a:solidFill>
              </a:rPr>
              <a:t>ритерії</a:t>
            </a:r>
            <a:r>
              <a:rPr lang="ru-RU" sz="1600" dirty="0">
                <a:solidFill>
                  <a:schemeClr val="accent1">
                    <a:lumMod val="50000"/>
                  </a:schemeClr>
                </a:solidFill>
              </a:rPr>
              <a:t>, </a:t>
            </a:r>
            <a:r>
              <a:rPr lang="ru-RU" sz="1600" dirty="0" err="1">
                <a:solidFill>
                  <a:schemeClr val="accent1">
                    <a:lumMod val="50000"/>
                  </a:schemeClr>
                </a:solidFill>
              </a:rPr>
              <a:t>затверджені</a:t>
            </a:r>
            <a:r>
              <a:rPr lang="ru-RU" sz="1600" dirty="0">
                <a:solidFill>
                  <a:schemeClr val="accent1">
                    <a:lumMod val="50000"/>
                  </a:schemeClr>
                </a:solidFill>
              </a:rPr>
              <a:t> МОН;</a:t>
            </a:r>
          </a:p>
          <a:p>
            <a:pPr>
              <a:buFont typeface="Wingdings" panose="05000000000000000000" pitchFamily="2" charset="2"/>
              <a:buChar char="§"/>
            </a:pPr>
            <a:r>
              <a:rPr lang="uk-UA" sz="1600" dirty="0">
                <a:solidFill>
                  <a:schemeClr val="accent1">
                    <a:lumMod val="50000"/>
                  </a:schemeClr>
                </a:solidFill>
              </a:rPr>
              <a:t>Н</a:t>
            </a:r>
            <a:r>
              <a:rPr lang="ru-RU" sz="1600" dirty="0" err="1">
                <a:solidFill>
                  <a:schemeClr val="accent1">
                    <a:lumMod val="50000"/>
                  </a:schemeClr>
                </a:solidFill>
              </a:rPr>
              <a:t>авчальні</a:t>
            </a:r>
            <a:r>
              <a:rPr lang="ru-RU" sz="1600" dirty="0">
                <a:solidFill>
                  <a:schemeClr val="accent1">
                    <a:lumMod val="50000"/>
                  </a:schemeClr>
                </a:solidFill>
              </a:rPr>
              <a:t> </a:t>
            </a:r>
            <a:r>
              <a:rPr lang="ru-RU" sz="1600" dirty="0" err="1">
                <a:solidFill>
                  <a:schemeClr val="accent1">
                    <a:lumMod val="50000"/>
                  </a:schemeClr>
                </a:solidFill>
              </a:rPr>
              <a:t>цілі</a:t>
            </a:r>
            <a:r>
              <a:rPr lang="ru-RU" sz="1600" dirty="0">
                <a:solidFill>
                  <a:schemeClr val="accent1">
                    <a:lumMod val="50000"/>
                  </a:schemeClr>
                </a:solidFill>
              </a:rPr>
              <a:t> та </a:t>
            </a:r>
            <a:r>
              <a:rPr lang="ru-RU" sz="1600" dirty="0" err="1">
                <a:solidFill>
                  <a:schemeClr val="accent1">
                    <a:lumMod val="50000"/>
                  </a:schemeClr>
                </a:solidFill>
              </a:rPr>
              <a:t>зміст</a:t>
            </a:r>
            <a:r>
              <a:rPr lang="ru-RU" sz="1600" dirty="0">
                <a:solidFill>
                  <a:schemeClr val="accent1">
                    <a:lumMod val="50000"/>
                  </a:schemeClr>
                </a:solidFill>
              </a:rPr>
              <a:t> уроку;</a:t>
            </a:r>
          </a:p>
          <a:p>
            <a:pPr>
              <a:buFont typeface="Wingdings" panose="05000000000000000000" pitchFamily="2" charset="2"/>
              <a:buChar char="§"/>
            </a:pPr>
            <a:r>
              <a:rPr lang="uk-UA" sz="1600" dirty="0">
                <a:solidFill>
                  <a:schemeClr val="accent1">
                    <a:lumMod val="50000"/>
                  </a:schemeClr>
                </a:solidFill>
              </a:rPr>
              <a:t>К</a:t>
            </a:r>
            <a:r>
              <a:rPr lang="ru-RU" sz="1600" dirty="0" err="1">
                <a:solidFill>
                  <a:schemeClr val="accent1">
                    <a:lumMod val="50000"/>
                  </a:schemeClr>
                </a:solidFill>
              </a:rPr>
              <a:t>омпетентнісний</a:t>
            </a:r>
            <a:r>
              <a:rPr lang="ru-RU" sz="1600" dirty="0">
                <a:solidFill>
                  <a:schemeClr val="accent1">
                    <a:lumMod val="50000"/>
                  </a:schemeClr>
                </a:solidFill>
              </a:rPr>
              <a:t> </a:t>
            </a:r>
            <a:r>
              <a:rPr lang="ru-RU" sz="1600" dirty="0" err="1">
                <a:solidFill>
                  <a:schemeClr val="accent1">
                    <a:lumMod val="50000"/>
                  </a:schemeClr>
                </a:solidFill>
              </a:rPr>
              <a:t>підхід</a:t>
            </a:r>
            <a:r>
              <a:rPr lang="ru-RU" sz="1600" dirty="0">
                <a:solidFill>
                  <a:schemeClr val="accent1">
                    <a:lumMod val="50000"/>
                  </a:schemeClr>
                </a:solidFill>
              </a:rPr>
              <a:t> до </a:t>
            </a:r>
            <a:r>
              <a:rPr lang="ru-RU" sz="1600" dirty="0" err="1">
                <a:solidFill>
                  <a:schemeClr val="accent1">
                    <a:lumMod val="50000"/>
                  </a:schemeClr>
                </a:solidFill>
              </a:rPr>
              <a:t>викладання</a:t>
            </a:r>
            <a:r>
              <a:rPr lang="ru-RU" sz="1600" dirty="0">
                <a:solidFill>
                  <a:schemeClr val="accent1">
                    <a:lumMod val="50000"/>
                  </a:schemeClr>
                </a:solidFill>
              </a:rPr>
              <a:t> предмета та форму </a:t>
            </a:r>
            <a:r>
              <a:rPr lang="ru-RU" sz="1600" dirty="0" err="1">
                <a:solidFill>
                  <a:schemeClr val="accent1">
                    <a:lumMod val="50000"/>
                  </a:schemeClr>
                </a:solidFill>
              </a:rPr>
              <a:t>проведення</a:t>
            </a:r>
            <a:r>
              <a:rPr lang="ru-RU" sz="1600" dirty="0">
                <a:solidFill>
                  <a:schemeClr val="accent1">
                    <a:lumMod val="50000"/>
                  </a:schemeClr>
                </a:solidFill>
              </a:rPr>
              <a:t> уроку.</a:t>
            </a:r>
          </a:p>
        </p:txBody>
      </p:sp>
      <p:sp>
        <p:nvSpPr>
          <p:cNvPr id="4" name="Номер слайда 3">
            <a:extLst>
              <a:ext uri="{FF2B5EF4-FFF2-40B4-BE49-F238E27FC236}">
                <a16:creationId xmlns:a16="http://schemas.microsoft.com/office/drawing/2014/main" id="{AF80DBCB-34D8-4ED0-864E-75C7A781A2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82098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6FD49A7-9E32-4D42-8283-17B1A07492B2}"/>
              </a:ext>
            </a:extLst>
          </p:cNvPr>
          <p:cNvPicPr>
            <a:picLocks noChangeAspect="1"/>
          </p:cNvPicPr>
          <p:nvPr/>
        </p:nvPicPr>
        <p:blipFill rotWithShape="1">
          <a:blip r:embed="rId2"/>
          <a:srcRect l="6357" t="23704" r="35638" b="27669"/>
          <a:stretch/>
        </p:blipFill>
        <p:spPr>
          <a:xfrm>
            <a:off x="1886144" y="632793"/>
            <a:ext cx="5873735" cy="3487270"/>
          </a:xfrm>
          <a:prstGeom prst="rect">
            <a:avLst/>
          </a:prstGeom>
          <a:ln w="3175" cap="rnd">
            <a:solidFill>
              <a:schemeClr val="accent4">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Номер слайда 2">
            <a:extLst>
              <a:ext uri="{FF2B5EF4-FFF2-40B4-BE49-F238E27FC236}">
                <a16:creationId xmlns:a16="http://schemas.microsoft.com/office/drawing/2014/main" id="{67B04C47-C1FB-473D-BA88-F0F45AA1E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 name="Заголовок 1">
            <a:extLst>
              <a:ext uri="{FF2B5EF4-FFF2-40B4-BE49-F238E27FC236}">
                <a16:creationId xmlns:a16="http://schemas.microsoft.com/office/drawing/2014/main" id="{D790DC79-E140-4575-BC1E-F79B76C70A68}"/>
              </a:ext>
            </a:extLst>
          </p:cNvPr>
          <p:cNvSpPr>
            <a:spLocks noGrp="1"/>
          </p:cNvSpPr>
          <p:nvPr>
            <p:ph type="title" idx="4294967295"/>
          </p:nvPr>
        </p:nvSpPr>
        <p:spPr>
          <a:xfrm>
            <a:off x="1886144" y="123566"/>
            <a:ext cx="6506190" cy="468105"/>
          </a:xfrm>
        </p:spPr>
        <p:txBody>
          <a:bodyPr/>
          <a:lstStyle/>
          <a:p>
            <a:r>
              <a:rPr lang="uk-UA" b="1" i="1" dirty="0">
                <a:solidFill>
                  <a:schemeClr val="accent1">
                    <a:lumMod val="75000"/>
                  </a:schemeClr>
                </a:solidFill>
              </a:rPr>
              <a:t>Критерії оцінювання роботи учня в малій групі</a:t>
            </a:r>
            <a:endParaRPr lang="ru-RU" b="1" i="1" dirty="0">
              <a:solidFill>
                <a:schemeClr val="accent1">
                  <a:lumMod val="75000"/>
                </a:schemeClr>
              </a:solidFill>
            </a:endParaRPr>
          </a:p>
        </p:txBody>
      </p:sp>
      <p:sp>
        <p:nvSpPr>
          <p:cNvPr id="6" name="TextBox 5">
            <a:extLst>
              <a:ext uri="{FF2B5EF4-FFF2-40B4-BE49-F238E27FC236}">
                <a16:creationId xmlns:a16="http://schemas.microsoft.com/office/drawing/2014/main" id="{2B6C302C-96A5-48A3-AF10-4FEC6871C0DA}"/>
              </a:ext>
            </a:extLst>
          </p:cNvPr>
          <p:cNvSpPr txBox="1"/>
          <p:nvPr/>
        </p:nvSpPr>
        <p:spPr>
          <a:xfrm>
            <a:off x="304798" y="4258235"/>
            <a:ext cx="7539320" cy="646331"/>
          </a:xfrm>
          <a:prstGeom prst="rect">
            <a:avLst/>
          </a:prstGeom>
          <a:noFill/>
        </p:spPr>
        <p:txBody>
          <a:bodyPr wrap="square" rtlCol="0">
            <a:spAutoFit/>
          </a:bodyPr>
          <a:lstStyle/>
          <a:p>
            <a:r>
              <a:rPr lang="uk-UA" sz="1200" b="1" i="1" dirty="0">
                <a:solidFill>
                  <a:schemeClr val="accent1">
                    <a:lumMod val="50000"/>
                  </a:schemeClr>
                </a:solidFill>
              </a:rPr>
              <a:t>Якщо вчитель розроблятиме критерії оцінювання разом із учнями, це дасть змогу сформувати в них позитивне ставлення до оцінювання й підвищити їхню відповідальність за досягнення результату.</a:t>
            </a:r>
            <a:endParaRPr lang="ru-RU" sz="1200" b="1" i="1" dirty="0">
              <a:solidFill>
                <a:schemeClr val="accent1">
                  <a:lumMod val="50000"/>
                </a:schemeClr>
              </a:solidFill>
            </a:endParaRPr>
          </a:p>
        </p:txBody>
      </p:sp>
    </p:spTree>
    <p:extLst>
      <p:ext uri="{BB962C8B-B14F-4D97-AF65-F5344CB8AC3E}">
        <p14:creationId xmlns:p14="http://schemas.microsoft.com/office/powerpoint/2010/main" val="138724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ctrTitle" idx="4294967295"/>
          </p:nvPr>
        </p:nvSpPr>
        <p:spPr>
          <a:xfrm>
            <a:off x="1402976" y="1776091"/>
            <a:ext cx="6593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6000" dirty="0">
                <a:solidFill>
                  <a:srgbClr val="FFFFFF"/>
                </a:solidFill>
              </a:rPr>
              <a:t>Дякую за увагу!</a:t>
            </a:r>
            <a:endParaRPr sz="6000" dirty="0">
              <a:solidFill>
                <a:srgbClr val="FFFFFF"/>
              </a:solidFill>
            </a:endParaRPr>
          </a:p>
        </p:txBody>
      </p:sp>
      <p:sp>
        <p:nvSpPr>
          <p:cNvPr id="595" name="Google Shape;595;p3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3002691" y="2659114"/>
            <a:ext cx="3371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b="1" i="1" dirty="0">
                <a:solidFill>
                  <a:srgbClr val="FFC000"/>
                </a:solidFill>
              </a:rPr>
              <a:t>1.</a:t>
            </a:r>
            <a:endParaRPr sz="2400" b="1" i="1" dirty="0">
              <a:solidFill>
                <a:srgbClr val="FFC000"/>
              </a:solidFill>
            </a:endParaRPr>
          </a:p>
          <a:p>
            <a:pPr lvl="0">
              <a:spcBef>
                <a:spcPts val="600"/>
              </a:spcBef>
              <a:spcAft>
                <a:spcPts val="1000"/>
              </a:spcAft>
              <a:buClr>
                <a:srgbClr val="4A5C65"/>
              </a:buClr>
            </a:pPr>
            <a:r>
              <a:rPr lang="uk-UA" sz="2400" b="1" i="1" dirty="0">
                <a:solidFill>
                  <a:srgbClr val="FFC000"/>
                </a:solidFill>
                <a:sym typeface="Lato Light"/>
              </a:rPr>
              <a:t>Як оцінювати навчальні досягнення учнів 5-6 класів. Працюємо з нормативними актами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17"/>
          <p:cNvSpPr txBox="1">
            <a:spLocks noGrp="1"/>
          </p:cNvSpPr>
          <p:nvPr>
            <p:ph type="subTitle" idx="4294967295"/>
          </p:nvPr>
        </p:nvSpPr>
        <p:spPr>
          <a:xfrm>
            <a:off x="751666" y="1535999"/>
            <a:ext cx="5457800" cy="1987129"/>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uk-UA" dirty="0">
                <a:solidFill>
                  <a:schemeClr val="bg1"/>
                </a:solidFill>
                <a:hlinkClick r:id="rId3">
                  <a:extLst>
                    <a:ext uri="{A12FA001-AC4F-418D-AE19-62706E023703}">
                      <ahyp:hlinkClr xmlns:ahyp="http://schemas.microsoft.com/office/drawing/2018/hyperlinkcolor" val="tx"/>
                    </a:ext>
                  </a:extLst>
                </a:hlinkClick>
              </a:rPr>
              <a:t>Наказ Міністерства освіти і науки України від 01 квітня 2022 р. № 289 «Рекомендації щодо оцінювання навчальних досягнень учнів 5-6 класів, які здобувають освіту відповідно до нового Державного стандарту базової середньої освіти»</a:t>
            </a:r>
            <a:endParaRPr dirty="0">
              <a:solidFill>
                <a:schemeClr val="bg1"/>
              </a:solidFill>
            </a:endParaRPr>
          </a:p>
        </p:txBody>
      </p:sp>
      <p:pic>
        <p:nvPicPr>
          <p:cNvPr id="405" name="Google Shape;405;p17" descr="photo-1434030216411-0b793f4b4173.jpg"/>
          <p:cNvPicPr preferRelativeResize="0"/>
          <p:nvPr/>
        </p:nvPicPr>
        <p:blipFill>
          <a:blip r:embed="rId4">
            <a:alphaModFix/>
          </a:blip>
          <a:stretch>
            <a:fillRect/>
          </a:stretch>
        </p:blipFill>
        <p:spPr>
          <a:xfrm>
            <a:off x="6320834" y="1536000"/>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7"/>
          <p:cNvSpPr/>
          <p:nvPr/>
        </p:nvSpPr>
        <p:spPr>
          <a:xfrm>
            <a:off x="83453" y="505469"/>
            <a:ext cx="4417122" cy="391321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A6BCC9"/>
          </a:solidFill>
          <a:ln w="9525" cap="flat" cmpd="sng">
            <a:solidFill>
              <a:srgbClr val="DEE9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txBox="1">
            <a:spLocks noGrp="1"/>
          </p:cNvSpPr>
          <p:nvPr>
            <p:ph type="body" idx="4294967295"/>
          </p:nvPr>
        </p:nvSpPr>
        <p:spPr>
          <a:xfrm>
            <a:off x="4417122" y="210956"/>
            <a:ext cx="4643425" cy="4207725"/>
          </a:xfrm>
          <a:prstGeom prst="rect">
            <a:avLst/>
          </a:prstGeom>
        </p:spPr>
        <p:txBody>
          <a:bodyPr spcFirstLastPara="1" wrap="square" lIns="91425" tIns="91425" rIns="91425" bIns="91425" anchor="ctr" anchorCtr="0">
            <a:noAutofit/>
          </a:bodyPr>
          <a:lstStyle/>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Графа «Характеристика навчальної діяльності» сформована відповідно до переліку наскрізних вмінь, визначених Державним стандартом базової середньої освіти</a:t>
            </a: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Зазначена графа заповнюється класним керівником за результатами спостережень, проведених спільно з вчителями-</a:t>
            </a:r>
            <a:r>
              <a:rPr lang="uk-UA" sz="1400" dirty="0" err="1">
                <a:solidFill>
                  <a:schemeClr val="tx1">
                    <a:lumMod val="50000"/>
                  </a:schemeClr>
                </a:solidFill>
                <a:latin typeface="Times New Roman" panose="02020603050405020304" pitchFamily="18" charset="0"/>
                <a:cs typeface="Times New Roman" panose="02020603050405020304" pitchFamily="18" charset="0"/>
              </a:rPr>
              <a:t>предметниками</a:t>
            </a:r>
            <a:endParaRPr lang="uk-UA" sz="1400" dirty="0">
              <a:solidFill>
                <a:schemeClr val="tx1">
                  <a:lumMod val="50000"/>
                </a:schemeClr>
              </a:solidFill>
              <a:latin typeface="Times New Roman" panose="02020603050405020304" pitchFamily="18" charset="0"/>
              <a:cs typeface="Times New Roman" panose="02020603050405020304" pitchFamily="18" charset="0"/>
            </a:endParaRP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Спостереження проводяться упродовж року за планом, визначеним закладом освіти</a:t>
            </a: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Педагогічні колективи можуть виробляти власні способи спостережень за розвитком наскрізних умінь і застосовувати в тому числі вербальні характеристики замість позначки</a:t>
            </a: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Заповнення цієї графи здійснюється по завершенню навчального року або в разі зміни здобувачем освіти навчального закладу</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88" name="Google Shape;588;p3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Рисунок 1">
            <a:extLst>
              <a:ext uri="{FF2B5EF4-FFF2-40B4-BE49-F238E27FC236}">
                <a16:creationId xmlns:a16="http://schemas.microsoft.com/office/drawing/2014/main" id="{FF4057D0-9D57-4445-AF7E-AE351614339B}"/>
              </a:ext>
            </a:extLst>
          </p:cNvPr>
          <p:cNvPicPr>
            <a:picLocks noChangeAspect="1"/>
          </p:cNvPicPr>
          <p:nvPr/>
        </p:nvPicPr>
        <p:blipFill>
          <a:blip r:embed="rId3"/>
          <a:stretch>
            <a:fillRect/>
          </a:stretch>
        </p:blipFill>
        <p:spPr>
          <a:xfrm>
            <a:off x="216953" y="645459"/>
            <a:ext cx="4150122" cy="31131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7"/>
          <p:cNvSpPr/>
          <p:nvPr/>
        </p:nvSpPr>
        <p:spPr>
          <a:xfrm>
            <a:off x="83453" y="505469"/>
            <a:ext cx="4417122" cy="391321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A6BCC9"/>
          </a:solidFill>
          <a:ln w="9525" cap="flat" cmpd="sng">
            <a:solidFill>
              <a:srgbClr val="DEE9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txBox="1">
            <a:spLocks noGrp="1"/>
          </p:cNvSpPr>
          <p:nvPr>
            <p:ph type="body" idx="4294967295"/>
          </p:nvPr>
        </p:nvSpPr>
        <p:spPr>
          <a:xfrm>
            <a:off x="4452689" y="210956"/>
            <a:ext cx="4036887" cy="4207725"/>
          </a:xfrm>
          <a:prstGeom prst="rect">
            <a:avLst/>
          </a:prstGeom>
        </p:spPr>
        <p:txBody>
          <a:bodyPr spcFirstLastPara="1" wrap="square" lIns="91425" tIns="91425" rIns="91425" bIns="91425" anchor="ctr" anchorCtr="0">
            <a:noAutofit/>
          </a:bodyPr>
          <a:lstStyle/>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Заповнення графи «Характеристика результатів навчальної діяльності» здійснюється відповідно до переліку навчальних предметів, визначених затвердженою освітньою програмою закладу</a:t>
            </a: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Заповнюється з урахуванням фіксованих у класних журналах результатів досягнень учнів упродовж навчального року</a:t>
            </a:r>
          </a:p>
          <a:p>
            <a:pPr marL="285750" lvl="0" indent="-285750" algn="just" rtl="0">
              <a:spcBef>
                <a:spcPts val="600"/>
              </a:spcBef>
              <a:spcAft>
                <a:spcPts val="0"/>
              </a:spcAft>
              <a:buFont typeface="Lato Light" panose="020B0604020202020204" charset="0"/>
              <a:buChar char="→"/>
            </a:pPr>
            <a:r>
              <a:rPr lang="uk-UA" sz="1400" dirty="0">
                <a:solidFill>
                  <a:schemeClr val="tx1">
                    <a:lumMod val="50000"/>
                  </a:schemeClr>
                </a:solidFill>
                <a:latin typeface="Times New Roman" panose="02020603050405020304" pitchFamily="18" charset="0"/>
                <a:cs typeface="Times New Roman" panose="02020603050405020304" pitchFamily="18" charset="0"/>
              </a:rPr>
              <a:t>Рекомендується у класних журналах і в Свідоцтві перед виставленням підсумкової оцінки  у відповідних графах результатів навчання зазначити першу літеру («В», «Д», «С», «П») або за допомогою виставлення відповідних балів.</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88" name="Google Shape;588;p3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Рисунок 4">
            <a:extLst>
              <a:ext uri="{FF2B5EF4-FFF2-40B4-BE49-F238E27FC236}">
                <a16:creationId xmlns:a16="http://schemas.microsoft.com/office/drawing/2014/main" id="{BB4DB282-1F26-4F48-ADCA-5A2F7138433C}"/>
              </a:ext>
            </a:extLst>
          </p:cNvPr>
          <p:cNvPicPr>
            <a:picLocks noChangeAspect="1"/>
          </p:cNvPicPr>
          <p:nvPr/>
        </p:nvPicPr>
        <p:blipFill rotWithShape="1">
          <a:blip r:embed="rId3"/>
          <a:srcRect l="23508" t="31373" r="15839" b="16463"/>
          <a:stretch/>
        </p:blipFill>
        <p:spPr>
          <a:xfrm>
            <a:off x="206189" y="614863"/>
            <a:ext cx="4123764" cy="3034377"/>
          </a:xfrm>
          <a:prstGeom prst="rect">
            <a:avLst/>
          </a:prstGeom>
        </p:spPr>
      </p:pic>
      <p:sp>
        <p:nvSpPr>
          <p:cNvPr id="6" name="TextBox 5">
            <a:extLst>
              <a:ext uri="{FF2B5EF4-FFF2-40B4-BE49-F238E27FC236}">
                <a16:creationId xmlns:a16="http://schemas.microsoft.com/office/drawing/2014/main" id="{FB80F1A0-1215-4BEB-AB6E-2AB51BC65314}"/>
              </a:ext>
            </a:extLst>
          </p:cNvPr>
          <p:cNvSpPr txBox="1"/>
          <p:nvPr/>
        </p:nvSpPr>
        <p:spPr>
          <a:xfrm>
            <a:off x="83453" y="4328473"/>
            <a:ext cx="7817224" cy="769441"/>
          </a:xfrm>
          <a:prstGeom prst="rect">
            <a:avLst/>
          </a:prstGeom>
          <a:noFill/>
        </p:spPr>
        <p:txBody>
          <a:bodyPr wrap="square" rtlCol="0">
            <a:spAutoFit/>
          </a:bodyPr>
          <a:lstStyle/>
          <a:p>
            <a:r>
              <a:rPr lang="uk-UA" sz="1100" b="1" i="1" dirty="0">
                <a:solidFill>
                  <a:schemeClr val="bg2">
                    <a:lumMod val="50000"/>
                  </a:schemeClr>
                </a:solidFill>
              </a:rPr>
              <a:t>Надана форма Свідоцтва досягнень є орієнтовною, перелік предметів та інтегрованих курсів визначається закладом освіти відповідно до затвердженої освітньої програми. Перед друком Свідоцтва рекомендовано видалити зайві рядки або підкреслити назви курсів відповідно до освітньої програми закладу освіти</a:t>
            </a:r>
            <a:endParaRPr lang="ru-RU" sz="1100" b="1" i="1" dirty="0">
              <a:solidFill>
                <a:schemeClr val="bg2">
                  <a:lumMod val="50000"/>
                </a:schemeClr>
              </a:solidFill>
            </a:endParaRPr>
          </a:p>
        </p:txBody>
      </p:sp>
    </p:spTree>
    <p:extLst>
      <p:ext uri="{BB962C8B-B14F-4D97-AF65-F5344CB8AC3E}">
        <p14:creationId xmlns:p14="http://schemas.microsoft.com/office/powerpoint/2010/main" val="229304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title"/>
          </p:nvPr>
        </p:nvSpPr>
        <p:spPr>
          <a:xfrm>
            <a:off x="242687" y="614863"/>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dirty="0"/>
              <a:t>Типи оцінювання</a:t>
            </a:r>
            <a:endParaRPr dirty="0"/>
          </a:p>
        </p:txBody>
      </p:sp>
      <p:sp>
        <p:nvSpPr>
          <p:cNvPr id="482" name="Google Shape;482;p26"/>
          <p:cNvSpPr/>
          <p:nvPr/>
        </p:nvSpPr>
        <p:spPr>
          <a:xfrm>
            <a:off x="3191435" y="614863"/>
            <a:ext cx="2025673" cy="1962131"/>
          </a:xfrm>
          <a:prstGeom prst="ellipse">
            <a:avLst/>
          </a:prstGeom>
          <a:noFill/>
          <a:ln w="9525"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UA" sz="1600" dirty="0">
                <a:ln w="0"/>
                <a:solidFill>
                  <a:schemeClr val="accent1">
                    <a:lumMod val="75000"/>
                  </a:schemeClr>
                </a:solidFill>
                <a:effectLst>
                  <a:outerShdw blurRad="38100" dist="19050" dir="2700000" algn="tl" rotWithShape="0">
                    <a:schemeClr val="dk1">
                      <a:alpha val="40000"/>
                    </a:schemeClr>
                  </a:outerShdw>
                </a:effectLst>
                <a:latin typeface="Lato Light"/>
                <a:ea typeface="Lato Light"/>
                <a:cs typeface="Lato Light"/>
                <a:sym typeface="Lato Light"/>
              </a:rPr>
              <a:t>Формувальне (поточне формувальне)</a:t>
            </a:r>
            <a:endParaRPr sz="1600" dirty="0">
              <a:ln w="0"/>
              <a:solidFill>
                <a:schemeClr val="accent1">
                  <a:lumMod val="75000"/>
                </a:schemeClr>
              </a:solidFill>
              <a:effectLst>
                <a:outerShdw blurRad="38100" dist="19050" dir="2700000" algn="tl" rotWithShape="0">
                  <a:schemeClr val="dk1">
                    <a:alpha val="40000"/>
                  </a:schemeClr>
                </a:outerShdw>
              </a:effectLst>
              <a:latin typeface="Lato Light"/>
              <a:ea typeface="Lato Light"/>
              <a:cs typeface="Lato Light"/>
              <a:sym typeface="Lato Light"/>
            </a:endParaRPr>
          </a:p>
        </p:txBody>
      </p:sp>
      <p:sp>
        <p:nvSpPr>
          <p:cNvPr id="483" name="Google Shape;483;p26"/>
          <p:cNvSpPr/>
          <p:nvPr/>
        </p:nvSpPr>
        <p:spPr>
          <a:xfrm>
            <a:off x="3884279" y="1955837"/>
            <a:ext cx="2142000" cy="1934197"/>
          </a:xfrm>
          <a:prstGeom prst="ellipse">
            <a:avLst/>
          </a:prstGeom>
          <a:noFill/>
          <a:ln w="9525" cap="flat"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UA" sz="1600" b="1" dirty="0">
                <a:ln w="0"/>
                <a:solidFill>
                  <a:schemeClr val="accent2">
                    <a:lumMod val="75000"/>
                  </a:schemeClr>
                </a:solidFill>
                <a:effectLst>
                  <a:outerShdw blurRad="38100" dist="19050" dir="2700000" algn="tl" rotWithShape="0">
                    <a:schemeClr val="dk1">
                      <a:alpha val="40000"/>
                    </a:schemeClr>
                  </a:outerShdw>
                </a:effectLst>
                <a:latin typeface="Lato Light"/>
                <a:ea typeface="Lato Light"/>
                <a:cs typeface="Lato Light"/>
                <a:sym typeface="Lato Light"/>
              </a:rPr>
              <a:t>Семестрове</a:t>
            </a:r>
            <a:endParaRPr sz="1600" b="1" dirty="0">
              <a:ln w="0"/>
              <a:solidFill>
                <a:schemeClr val="accent2">
                  <a:lumMod val="75000"/>
                </a:schemeClr>
              </a:solidFill>
              <a:effectLst>
                <a:outerShdw blurRad="38100" dist="19050" dir="2700000" algn="tl" rotWithShape="0">
                  <a:schemeClr val="dk1">
                    <a:alpha val="40000"/>
                  </a:schemeClr>
                </a:outerShdw>
              </a:effectLst>
              <a:latin typeface="Lato Light"/>
              <a:ea typeface="Lato Light"/>
              <a:cs typeface="Lato Light"/>
              <a:sym typeface="Lato Light"/>
            </a:endParaRPr>
          </a:p>
        </p:txBody>
      </p:sp>
      <p:sp>
        <p:nvSpPr>
          <p:cNvPr id="484" name="Google Shape;484;p26"/>
          <p:cNvSpPr/>
          <p:nvPr/>
        </p:nvSpPr>
        <p:spPr>
          <a:xfrm>
            <a:off x="4886650" y="931139"/>
            <a:ext cx="1948800" cy="1948800"/>
          </a:xfrm>
          <a:prstGeom prst="ellipse">
            <a:avLst/>
          </a:prstGeom>
          <a:noFill/>
          <a:ln w="9525" cap="flat"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UA" sz="1600" b="1" dirty="0">
                <a:ln w="0"/>
                <a:solidFill>
                  <a:srgbClr val="7030A0"/>
                </a:solidFill>
                <a:effectLst>
                  <a:outerShdw blurRad="38100" dist="19050" dir="2700000" algn="tl" rotWithShape="0">
                    <a:schemeClr val="dk1">
                      <a:alpha val="40000"/>
                    </a:schemeClr>
                  </a:outerShdw>
                </a:effectLst>
                <a:latin typeface="Lato Light"/>
                <a:ea typeface="Lato Light"/>
                <a:cs typeface="Lato Light"/>
                <a:sym typeface="Lato Light"/>
              </a:rPr>
              <a:t>Тематичне</a:t>
            </a:r>
            <a:endParaRPr sz="1600" b="1" dirty="0">
              <a:ln w="0"/>
              <a:solidFill>
                <a:srgbClr val="7030A0"/>
              </a:solidFill>
              <a:effectLst>
                <a:outerShdw blurRad="38100" dist="19050" dir="2700000" algn="tl" rotWithShape="0">
                  <a:schemeClr val="dk1">
                    <a:alpha val="40000"/>
                  </a:schemeClr>
                </a:outerShdw>
              </a:effectLst>
              <a:latin typeface="Lato Light"/>
              <a:ea typeface="Lato Light"/>
              <a:cs typeface="Lato Light"/>
              <a:sym typeface="Lato Light"/>
            </a:endParaRPr>
          </a:p>
        </p:txBody>
      </p:sp>
      <p:sp>
        <p:nvSpPr>
          <p:cNvPr id="485" name="Google Shape;485;p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7" name="Google Shape;483;p26">
            <a:extLst>
              <a:ext uri="{FF2B5EF4-FFF2-40B4-BE49-F238E27FC236}">
                <a16:creationId xmlns:a16="http://schemas.microsoft.com/office/drawing/2014/main" id="{D9349F0B-2EA3-44A3-8758-0DAA519ED5E5}"/>
              </a:ext>
            </a:extLst>
          </p:cNvPr>
          <p:cNvSpPr/>
          <p:nvPr/>
        </p:nvSpPr>
        <p:spPr>
          <a:xfrm>
            <a:off x="5833079" y="2208484"/>
            <a:ext cx="1948800" cy="1948800"/>
          </a:xfrm>
          <a:prstGeom prst="ellipse">
            <a:avLst/>
          </a:prstGeom>
          <a:no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UA" sz="1600" b="1" dirty="0">
                <a:ln w="0"/>
                <a:solidFill>
                  <a:srgbClr val="00B050"/>
                </a:solidFill>
                <a:effectLst>
                  <a:outerShdw blurRad="38100" dist="19050" dir="2700000" algn="tl" rotWithShape="0">
                    <a:schemeClr val="dk1">
                      <a:alpha val="40000"/>
                    </a:schemeClr>
                  </a:outerShdw>
                </a:effectLst>
                <a:latin typeface="Lato Light"/>
                <a:ea typeface="Lato Light"/>
                <a:cs typeface="Lato Light"/>
                <a:sym typeface="Lato Light"/>
              </a:rPr>
              <a:t>Річне</a:t>
            </a:r>
            <a:endParaRPr sz="1600" b="1" dirty="0">
              <a:ln w="0"/>
              <a:solidFill>
                <a:srgbClr val="00B050"/>
              </a:solidFill>
              <a:effectLst>
                <a:outerShdw blurRad="38100" dist="19050" dir="2700000" algn="tl" rotWithShape="0">
                  <a:schemeClr val="dk1">
                    <a:alpha val="40000"/>
                  </a:schemeClr>
                </a:outerShdw>
              </a:effectLst>
              <a:latin typeface="Lato Light"/>
              <a:ea typeface="Lato Light"/>
              <a:cs typeface="Lato Light"/>
              <a:sym typeface="Lato Light"/>
            </a:endParaRPr>
          </a:p>
        </p:txBody>
      </p:sp>
      <p:sp>
        <p:nvSpPr>
          <p:cNvPr id="2" name="TextBox 1">
            <a:extLst>
              <a:ext uri="{FF2B5EF4-FFF2-40B4-BE49-F238E27FC236}">
                <a16:creationId xmlns:a16="http://schemas.microsoft.com/office/drawing/2014/main" id="{69B6EBB0-CEE9-46B8-9134-48BB1438EA31}"/>
              </a:ext>
            </a:extLst>
          </p:cNvPr>
          <p:cNvSpPr txBox="1"/>
          <p:nvPr/>
        </p:nvSpPr>
        <p:spPr>
          <a:xfrm>
            <a:off x="592660" y="4220913"/>
            <a:ext cx="6032607" cy="461665"/>
          </a:xfrm>
          <a:prstGeom prst="rect">
            <a:avLst/>
          </a:prstGeom>
          <a:noFill/>
        </p:spPr>
        <p:txBody>
          <a:bodyPr wrap="square" rtlCol="0">
            <a:spAutoFit/>
          </a:bodyPr>
          <a:lstStyle/>
          <a:p>
            <a:r>
              <a:rPr lang="uk-UA" sz="1200" b="1" i="1" dirty="0">
                <a:solidFill>
                  <a:srgbClr val="FF0000"/>
                </a:solidFill>
              </a:rPr>
              <a:t>Акцентуємо увагу, що заклади освіти мають право на свободу вибору форм, змісту та способів оцінювання за рішенням педагогічної ради.</a:t>
            </a:r>
            <a:endParaRPr lang="ru-RU" sz="1200" b="1" i="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67B07834-BA03-4836-864D-75B0F30DBB15}"/>
              </a:ext>
            </a:extLst>
          </p:cNvPr>
          <p:cNvSpPr>
            <a:spLocks noGrp="1"/>
          </p:cNvSpPr>
          <p:nvPr>
            <p:ph type="body" idx="1"/>
          </p:nvPr>
        </p:nvSpPr>
        <p:spPr>
          <a:xfrm>
            <a:off x="2277034" y="1234886"/>
            <a:ext cx="2989608" cy="3659841"/>
          </a:xfrm>
        </p:spPr>
        <p:txBody>
          <a:bodyPr/>
          <a:lstStyle/>
          <a:p>
            <a:pPr marL="114300" indent="0">
              <a:buNone/>
            </a:pPr>
            <a:r>
              <a:rPr lang="uk-UA" sz="1600" b="1" i="1" dirty="0">
                <a:solidFill>
                  <a:schemeClr val="tx1">
                    <a:lumMod val="50000"/>
                  </a:schemeClr>
                </a:solidFill>
              </a:rPr>
              <a:t>Формувальне оцінювання </a:t>
            </a:r>
            <a:r>
              <a:rPr lang="uk-UA" sz="1600" dirty="0">
                <a:solidFill>
                  <a:schemeClr val="tx1">
                    <a:lumMod val="50000"/>
                  </a:schemeClr>
                </a:solidFill>
              </a:rPr>
              <a:t>може здійснюватися у формах:</a:t>
            </a:r>
          </a:p>
          <a:p>
            <a:pPr>
              <a:buFont typeface="Wingdings" panose="05000000000000000000" pitchFamily="2" charset="2"/>
              <a:buChar char="v"/>
            </a:pPr>
            <a:r>
              <a:rPr lang="uk-UA" sz="1600" dirty="0" err="1">
                <a:solidFill>
                  <a:schemeClr val="tx1">
                    <a:lumMod val="50000"/>
                  </a:schemeClr>
                </a:solidFill>
              </a:rPr>
              <a:t>Рівневої</a:t>
            </a:r>
            <a:r>
              <a:rPr lang="uk-UA" sz="1600" dirty="0">
                <a:solidFill>
                  <a:schemeClr val="tx1">
                    <a:lumMod val="50000"/>
                  </a:schemeClr>
                </a:solidFill>
              </a:rPr>
              <a:t>;</a:t>
            </a:r>
          </a:p>
          <a:p>
            <a:pPr>
              <a:buFont typeface="Wingdings" panose="05000000000000000000" pitchFamily="2" charset="2"/>
              <a:buChar char="v"/>
            </a:pPr>
            <a:r>
              <a:rPr lang="uk-UA" sz="1600" dirty="0">
                <a:solidFill>
                  <a:schemeClr val="tx1">
                    <a:lumMod val="50000"/>
                  </a:schemeClr>
                </a:solidFill>
              </a:rPr>
              <a:t>Бальної;</a:t>
            </a:r>
          </a:p>
          <a:p>
            <a:pPr>
              <a:buFont typeface="Wingdings" panose="05000000000000000000" pitchFamily="2" charset="2"/>
              <a:buChar char="v"/>
            </a:pPr>
            <a:r>
              <a:rPr lang="uk-UA" sz="1600" dirty="0" err="1">
                <a:solidFill>
                  <a:schemeClr val="tx1">
                    <a:lumMod val="50000"/>
                  </a:schemeClr>
                </a:solidFill>
              </a:rPr>
              <a:t>Самооцінювання</a:t>
            </a:r>
            <a:r>
              <a:rPr lang="uk-UA" sz="1600" dirty="0">
                <a:solidFill>
                  <a:schemeClr val="tx1">
                    <a:lumMod val="50000"/>
                  </a:schemeClr>
                </a:solidFill>
              </a:rPr>
              <a:t>;</a:t>
            </a:r>
          </a:p>
          <a:p>
            <a:pPr>
              <a:buFont typeface="Wingdings" panose="05000000000000000000" pitchFamily="2" charset="2"/>
              <a:buChar char="v"/>
            </a:pPr>
            <a:r>
              <a:rPr lang="uk-UA" sz="1600" dirty="0" err="1">
                <a:solidFill>
                  <a:schemeClr val="tx1">
                    <a:lumMod val="50000"/>
                  </a:schemeClr>
                </a:solidFill>
              </a:rPr>
              <a:t>Взаємооцінювання</a:t>
            </a:r>
            <a:r>
              <a:rPr lang="uk-UA" sz="1600" dirty="0">
                <a:solidFill>
                  <a:schemeClr val="tx1">
                    <a:lumMod val="50000"/>
                  </a:schemeClr>
                </a:solidFill>
              </a:rPr>
              <a:t>;</a:t>
            </a:r>
          </a:p>
          <a:p>
            <a:pPr>
              <a:buFont typeface="Wingdings" panose="05000000000000000000" pitchFamily="2" charset="2"/>
              <a:buChar char="v"/>
            </a:pPr>
            <a:r>
              <a:rPr lang="uk-UA" sz="1600" dirty="0">
                <a:solidFill>
                  <a:schemeClr val="tx1">
                    <a:lumMod val="50000"/>
                  </a:schemeClr>
                </a:solidFill>
              </a:rPr>
              <a:t>Оцінювання вчителем із використанням карток, шкал, щоденника спостережень, портфоліо результатів навчальної діяльності тощо.</a:t>
            </a:r>
          </a:p>
          <a:p>
            <a:endParaRPr lang="ru-RU" dirty="0"/>
          </a:p>
        </p:txBody>
      </p:sp>
      <p:sp>
        <p:nvSpPr>
          <p:cNvPr id="4" name="Текст 3">
            <a:extLst>
              <a:ext uri="{FF2B5EF4-FFF2-40B4-BE49-F238E27FC236}">
                <a16:creationId xmlns:a16="http://schemas.microsoft.com/office/drawing/2014/main" id="{771DABFB-ECC6-434C-BA05-6555A262067F}"/>
              </a:ext>
            </a:extLst>
          </p:cNvPr>
          <p:cNvSpPr>
            <a:spLocks noGrp="1"/>
          </p:cNvSpPr>
          <p:nvPr>
            <p:ph type="body" idx="2"/>
          </p:nvPr>
        </p:nvSpPr>
        <p:spPr>
          <a:xfrm>
            <a:off x="5467924" y="543568"/>
            <a:ext cx="3198760" cy="3795349"/>
          </a:xfrm>
        </p:spPr>
        <p:txBody>
          <a:bodyPr/>
          <a:lstStyle/>
          <a:p>
            <a:pPr marL="114300" indent="0">
              <a:buNone/>
            </a:pPr>
            <a:r>
              <a:rPr lang="uk-UA" sz="1600" b="1" i="1" dirty="0">
                <a:solidFill>
                  <a:schemeClr val="tx1">
                    <a:lumMod val="50000"/>
                  </a:schemeClr>
                </a:solidFill>
              </a:rPr>
              <a:t>Поточне оцінювання</a:t>
            </a:r>
            <a:r>
              <a:rPr lang="uk-UA" sz="1600" dirty="0">
                <a:solidFill>
                  <a:schemeClr val="tx1">
                    <a:lumMod val="50000"/>
                  </a:schemeClr>
                </a:solidFill>
              </a:rPr>
              <a:t>, основною функцією якого є – навчальна, може здійснюватися у формі: </a:t>
            </a:r>
          </a:p>
          <a:p>
            <a:pPr>
              <a:buFont typeface="Wingdings" panose="05000000000000000000" pitchFamily="2" charset="2"/>
              <a:buChar char="v"/>
            </a:pPr>
            <a:r>
              <a:rPr lang="uk-UA" sz="1600" dirty="0">
                <a:solidFill>
                  <a:schemeClr val="tx1">
                    <a:lumMod val="50000"/>
                  </a:schemeClr>
                </a:solidFill>
              </a:rPr>
              <a:t>запитання;</a:t>
            </a:r>
          </a:p>
          <a:p>
            <a:pPr>
              <a:buFont typeface="Wingdings" panose="05000000000000000000" pitchFamily="2" charset="2"/>
              <a:buChar char="v"/>
            </a:pPr>
            <a:r>
              <a:rPr lang="uk-UA" sz="1600" dirty="0">
                <a:solidFill>
                  <a:schemeClr val="tx1">
                    <a:lumMod val="50000"/>
                  </a:schemeClr>
                </a:solidFill>
              </a:rPr>
              <a:t>завдання;</a:t>
            </a:r>
          </a:p>
          <a:p>
            <a:pPr>
              <a:buFont typeface="Wingdings" panose="05000000000000000000" pitchFamily="2" charset="2"/>
              <a:buChar char="v"/>
            </a:pPr>
            <a:r>
              <a:rPr lang="uk-UA" sz="1600" dirty="0">
                <a:solidFill>
                  <a:schemeClr val="tx1">
                    <a:lumMod val="50000"/>
                  </a:schemeClr>
                </a:solidFill>
              </a:rPr>
              <a:t>тести тощо,</a:t>
            </a:r>
          </a:p>
          <a:p>
            <a:pPr marL="114300" indent="0">
              <a:buNone/>
            </a:pPr>
            <a:r>
              <a:rPr lang="uk-UA" sz="1600" dirty="0">
                <a:solidFill>
                  <a:schemeClr val="tx1">
                    <a:lumMod val="50000"/>
                  </a:schemeClr>
                </a:solidFill>
              </a:rPr>
              <a:t>спрямовані на закріплення вивченого матеріалу й повторення пройденого.</a:t>
            </a:r>
          </a:p>
          <a:p>
            <a:pPr marL="114300" indent="0">
              <a:buNone/>
            </a:pPr>
            <a:r>
              <a:rPr lang="uk-UA" sz="1600" dirty="0">
                <a:solidFill>
                  <a:schemeClr val="tx1">
                    <a:lumMod val="50000"/>
                  </a:schemeClr>
                </a:solidFill>
              </a:rPr>
              <a:t>Також звертаємо увагу на важливість урахування мотиваційно-стимулюючої функції поточного оцінювання</a:t>
            </a:r>
            <a:r>
              <a:rPr lang="uk-UA" sz="1600" dirty="0"/>
              <a:t>.</a:t>
            </a:r>
            <a:endParaRPr lang="ru-RU" sz="1600" dirty="0"/>
          </a:p>
        </p:txBody>
      </p:sp>
      <p:sp>
        <p:nvSpPr>
          <p:cNvPr id="5" name="Номер слайда 4">
            <a:extLst>
              <a:ext uri="{FF2B5EF4-FFF2-40B4-BE49-F238E27FC236}">
                <a16:creationId xmlns:a16="http://schemas.microsoft.com/office/drawing/2014/main" id="{D387DB86-B53F-4FF8-9E17-1BA55A26B3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89191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0AA7B48-A50A-4C7D-83FB-A96B59987BEE}"/>
              </a:ext>
            </a:extLst>
          </p:cNvPr>
          <p:cNvSpPr>
            <a:spLocks noGrp="1"/>
          </p:cNvSpPr>
          <p:nvPr>
            <p:ph type="body" idx="1"/>
          </p:nvPr>
        </p:nvSpPr>
        <p:spPr>
          <a:xfrm>
            <a:off x="2223719" y="910990"/>
            <a:ext cx="2330351" cy="3607937"/>
          </a:xfrm>
        </p:spPr>
        <p:txBody>
          <a:bodyPr/>
          <a:lstStyle/>
          <a:p>
            <a:pPr marL="146050" indent="0">
              <a:buNone/>
            </a:pPr>
            <a:r>
              <a:rPr lang="uk-UA" b="1" i="1" dirty="0">
                <a:solidFill>
                  <a:schemeClr val="tx1">
                    <a:lumMod val="50000"/>
                  </a:schemeClr>
                </a:solidFill>
              </a:rPr>
              <a:t>Тематичне оцінювання </a:t>
            </a:r>
            <a:r>
              <a:rPr lang="uk-UA" dirty="0">
                <a:solidFill>
                  <a:schemeClr val="tx1">
                    <a:lumMod val="50000"/>
                  </a:schemeClr>
                </a:solidFill>
              </a:rPr>
              <a:t>здійснюється на основі поточного із урахуванням проведених діагностичних (контрольних) робіт.</a:t>
            </a:r>
          </a:p>
          <a:p>
            <a:pPr marL="146050" indent="0">
              <a:buNone/>
            </a:pPr>
            <a:endParaRPr lang="uk-UA" sz="1200" i="1" dirty="0">
              <a:solidFill>
                <a:schemeClr val="tx1">
                  <a:lumMod val="50000"/>
                </a:schemeClr>
              </a:solidFill>
            </a:endParaRPr>
          </a:p>
          <a:p>
            <a:pPr marL="146050" indent="0">
              <a:buNone/>
            </a:pPr>
            <a:r>
              <a:rPr lang="uk-UA" sz="1200" i="1" dirty="0">
                <a:solidFill>
                  <a:schemeClr val="tx1">
                    <a:lumMod val="50000"/>
                  </a:schemeClr>
                </a:solidFill>
              </a:rPr>
              <a:t>Під час виставлення тематичного </a:t>
            </a:r>
            <a:r>
              <a:rPr lang="uk-UA" sz="1200" i="1" dirty="0" err="1">
                <a:solidFill>
                  <a:schemeClr val="tx1">
                    <a:lumMod val="50000"/>
                  </a:schemeClr>
                </a:solidFill>
              </a:rPr>
              <a:t>бала</a:t>
            </a:r>
            <a:r>
              <a:rPr lang="uk-UA" sz="1200" i="1" dirty="0">
                <a:solidFill>
                  <a:schemeClr val="tx1">
                    <a:lumMod val="50000"/>
                  </a:schemeClr>
                </a:solidFill>
              </a:rPr>
              <a:t> результати перевірки робочих зошитів, як правило, не враховуються.</a:t>
            </a:r>
            <a:endParaRPr lang="ru-RU" sz="1200" i="1" dirty="0">
              <a:solidFill>
                <a:schemeClr val="tx1">
                  <a:lumMod val="50000"/>
                </a:schemeClr>
              </a:solidFill>
            </a:endParaRPr>
          </a:p>
        </p:txBody>
      </p:sp>
      <p:sp>
        <p:nvSpPr>
          <p:cNvPr id="4" name="Текст 3">
            <a:extLst>
              <a:ext uri="{FF2B5EF4-FFF2-40B4-BE49-F238E27FC236}">
                <a16:creationId xmlns:a16="http://schemas.microsoft.com/office/drawing/2014/main" id="{C4BBCB11-E2A9-4820-AF6F-FF3A8356B30E}"/>
              </a:ext>
            </a:extLst>
          </p:cNvPr>
          <p:cNvSpPr>
            <a:spLocks noGrp="1"/>
          </p:cNvSpPr>
          <p:nvPr>
            <p:ph type="body" idx="2"/>
          </p:nvPr>
        </p:nvSpPr>
        <p:spPr>
          <a:xfrm>
            <a:off x="4371105" y="880687"/>
            <a:ext cx="2549649" cy="3545184"/>
          </a:xfrm>
        </p:spPr>
        <p:txBody>
          <a:bodyPr/>
          <a:lstStyle/>
          <a:p>
            <a:pPr marL="146050" indent="0">
              <a:buNone/>
            </a:pPr>
            <a:r>
              <a:rPr lang="uk-UA" b="1" i="1" dirty="0">
                <a:solidFill>
                  <a:schemeClr val="tx1">
                    <a:lumMod val="50000"/>
                  </a:schemeClr>
                </a:solidFill>
              </a:rPr>
              <a:t>Семестрове оцінювання </a:t>
            </a:r>
            <a:r>
              <a:rPr lang="uk-UA" dirty="0">
                <a:solidFill>
                  <a:schemeClr val="tx1">
                    <a:lumMod val="50000"/>
                  </a:schemeClr>
                </a:solidFill>
              </a:rPr>
              <a:t>може здійснюватися за результатами контролю груп загальних результатів відображених у Свідоцтві досягнень.  </a:t>
            </a:r>
          </a:p>
          <a:p>
            <a:pPr marL="146050" indent="0">
              <a:buNone/>
            </a:pPr>
            <a:r>
              <a:rPr lang="uk-UA" dirty="0">
                <a:solidFill>
                  <a:schemeClr val="tx1">
                    <a:lumMod val="50000"/>
                  </a:schemeClr>
                </a:solidFill>
              </a:rPr>
              <a:t>Оцінка за семестр ставиться за результатами тематичного оцінювання та контролю груп загальних результатів</a:t>
            </a:r>
          </a:p>
          <a:p>
            <a:pPr marL="146050" indent="0">
              <a:buNone/>
            </a:pPr>
            <a:endParaRPr lang="uk-UA" dirty="0">
              <a:solidFill>
                <a:schemeClr val="tx1">
                  <a:lumMod val="50000"/>
                </a:schemeClr>
              </a:solidFill>
            </a:endParaRPr>
          </a:p>
          <a:p>
            <a:pPr marL="146050" indent="0">
              <a:buNone/>
            </a:pPr>
            <a:r>
              <a:rPr lang="uk-UA" i="1" dirty="0">
                <a:solidFill>
                  <a:schemeClr val="tx1">
                    <a:lumMod val="50000"/>
                  </a:schemeClr>
                </a:solidFill>
              </a:rPr>
              <a:t>Фіксація записів тематичного та семестрового оцінювання проводиться в окремій колонці без дати.</a:t>
            </a:r>
            <a:endParaRPr lang="ru-RU" i="1" dirty="0">
              <a:solidFill>
                <a:schemeClr val="tx1">
                  <a:lumMod val="50000"/>
                </a:schemeClr>
              </a:solidFill>
            </a:endParaRPr>
          </a:p>
        </p:txBody>
      </p:sp>
      <p:sp>
        <p:nvSpPr>
          <p:cNvPr id="5" name="Текст 4">
            <a:extLst>
              <a:ext uri="{FF2B5EF4-FFF2-40B4-BE49-F238E27FC236}">
                <a16:creationId xmlns:a16="http://schemas.microsoft.com/office/drawing/2014/main" id="{F72C0AEE-6334-4431-80DB-037A8695DF78}"/>
              </a:ext>
            </a:extLst>
          </p:cNvPr>
          <p:cNvSpPr>
            <a:spLocks noGrp="1"/>
          </p:cNvSpPr>
          <p:nvPr>
            <p:ph type="body" idx="3"/>
          </p:nvPr>
        </p:nvSpPr>
        <p:spPr>
          <a:xfrm>
            <a:off x="6698139" y="880687"/>
            <a:ext cx="1968545" cy="3545184"/>
          </a:xfrm>
        </p:spPr>
        <p:txBody>
          <a:bodyPr/>
          <a:lstStyle/>
          <a:p>
            <a:pPr marL="146050" indent="0">
              <a:buNone/>
            </a:pPr>
            <a:r>
              <a:rPr lang="uk-UA" b="1" i="1" dirty="0">
                <a:solidFill>
                  <a:schemeClr val="tx1">
                    <a:lumMod val="50000"/>
                  </a:schemeClr>
                </a:solidFill>
              </a:rPr>
              <a:t>Річне оцінювання </a:t>
            </a:r>
            <a:r>
              <a:rPr lang="uk-UA" dirty="0">
                <a:solidFill>
                  <a:schemeClr val="tx1">
                    <a:lumMod val="50000"/>
                  </a:schemeClr>
                </a:solidFill>
              </a:rPr>
              <a:t>здійснюється на підставі загальної оцінки результатів навчання за І та ІІ семестри. Окремі види контрольних робіт, як правило, не проводяться.</a:t>
            </a:r>
            <a:endParaRPr lang="ru-RU" dirty="0">
              <a:solidFill>
                <a:schemeClr val="tx1">
                  <a:lumMod val="50000"/>
                </a:schemeClr>
              </a:solidFill>
            </a:endParaRPr>
          </a:p>
        </p:txBody>
      </p:sp>
      <p:sp>
        <p:nvSpPr>
          <p:cNvPr id="6" name="Номер слайда 5">
            <a:extLst>
              <a:ext uri="{FF2B5EF4-FFF2-40B4-BE49-F238E27FC236}">
                <a16:creationId xmlns:a16="http://schemas.microsoft.com/office/drawing/2014/main" id="{377DCC59-4CB2-4625-AB03-22968005A9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7" name="TextBox 6">
            <a:extLst>
              <a:ext uri="{FF2B5EF4-FFF2-40B4-BE49-F238E27FC236}">
                <a16:creationId xmlns:a16="http://schemas.microsoft.com/office/drawing/2014/main" id="{F40BC6CD-9853-46E9-9D9E-1472A72FF19F}"/>
              </a:ext>
            </a:extLst>
          </p:cNvPr>
          <p:cNvSpPr txBox="1"/>
          <p:nvPr/>
        </p:nvSpPr>
        <p:spPr>
          <a:xfrm>
            <a:off x="510988" y="4303483"/>
            <a:ext cx="7288306" cy="430887"/>
          </a:xfrm>
          <a:prstGeom prst="rect">
            <a:avLst/>
          </a:prstGeom>
          <a:noFill/>
        </p:spPr>
        <p:txBody>
          <a:bodyPr wrap="square" rtlCol="0">
            <a:spAutoFit/>
          </a:bodyPr>
          <a:lstStyle/>
          <a:p>
            <a:r>
              <a:rPr lang="uk-UA" sz="1100" b="1" i="1" dirty="0">
                <a:solidFill>
                  <a:schemeClr val="tx2">
                    <a:lumMod val="50000"/>
                  </a:schemeClr>
                </a:solidFill>
              </a:rPr>
              <a:t>Якщо рівень результатів навчання учня(-ці) визначити неможливо з якихось причин, у класному журналі та у свідоцтві досягнень роблять запис «не атестований(-а) (н/а)»</a:t>
            </a:r>
            <a:endParaRPr lang="ru-RU" sz="1100" b="1" i="1" dirty="0">
              <a:solidFill>
                <a:schemeClr val="tx2">
                  <a:lumMod val="50000"/>
                </a:schemeClr>
              </a:solidFill>
            </a:endParaRPr>
          </a:p>
        </p:txBody>
      </p:sp>
    </p:spTree>
    <p:extLst>
      <p:ext uri="{BB962C8B-B14F-4D97-AF65-F5344CB8AC3E}">
        <p14:creationId xmlns:p14="http://schemas.microsoft.com/office/powerpoint/2010/main" val="2533208923"/>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TotalTime>
  <Words>2105</Words>
  <Application>Microsoft Office PowerPoint</Application>
  <PresentationFormat>Экран (16:9)</PresentationFormat>
  <Paragraphs>167</Paragraphs>
  <Slides>27</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Wingdings</vt:lpstr>
      <vt:lpstr>Arial</vt:lpstr>
      <vt:lpstr>Times New Roman</vt:lpstr>
      <vt:lpstr>Lato Light</vt:lpstr>
      <vt:lpstr>Roboto Slab Regular</vt:lpstr>
      <vt:lpstr>Kent template</vt:lpstr>
      <vt:lpstr>Вебінар «Оцінювання учнів в 5-6 класах Нової української школи»</vt:lpstr>
      <vt:lpstr>Презентация PowerPoint</vt:lpstr>
      <vt:lpstr>1. Як оцінювати навчальні досягнення учнів 5-6 класів. Працюємо з нормативними актами</vt:lpstr>
      <vt:lpstr>Презентация PowerPoint</vt:lpstr>
      <vt:lpstr>Презентация PowerPoint</vt:lpstr>
      <vt:lpstr>Презентация PowerPoint</vt:lpstr>
      <vt:lpstr>Типи оцінювання</vt:lpstr>
      <vt:lpstr>Презентация PowerPoint</vt:lpstr>
      <vt:lpstr>Презентация PowerPoint</vt:lpstr>
      <vt:lpstr>2.   Як упровадити формувальне оцінювання в 5-11 класах</vt:lpstr>
      <vt:lpstr>Формувальне оцінювання – оцінювання для навчання</vt:lpstr>
      <vt:lpstr>Техніки формувального оцінювання</vt:lpstr>
      <vt:lpstr>Техніки формувального оцінювання</vt:lpstr>
      <vt:lpstr>Техніки формувального оцінювання</vt:lpstr>
      <vt:lpstr>Стратегії поєднання формувального оцінювання з бальним</vt:lpstr>
      <vt:lpstr>Стратегії поєднання формувального оцінювання з бальним</vt:lpstr>
      <vt:lpstr>3.  Що врахувати та які критерії обрати при оцінюванні навчальних досягнень учнів</vt:lpstr>
      <vt:lpstr>Розмежовуємо поняття «оцінювання» та «оцінка»</vt:lpstr>
      <vt:lpstr>Види оцінювання</vt:lpstr>
      <vt:lpstr>Види оцінювання</vt:lpstr>
      <vt:lpstr>Методи діагностичного  та формувального оцінювання</vt:lpstr>
      <vt:lpstr>Види оцінювання</vt:lpstr>
      <vt:lpstr>Презентация PowerPoint</vt:lpstr>
      <vt:lpstr>Презентация PowerPoint</vt:lpstr>
      <vt:lpstr>Критерії оцінювання</vt:lpstr>
      <vt:lpstr>Критерії оцінювання роботи учня в малій групі</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user1</dc:creator>
  <cp:lastModifiedBy>user1</cp:lastModifiedBy>
  <cp:revision>75</cp:revision>
  <dcterms:modified xsi:type="dcterms:W3CDTF">2022-08-25T11:56:54Z</dcterms:modified>
</cp:coreProperties>
</file>